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92" r:id="rId2"/>
    <p:sldId id="291" r:id="rId3"/>
    <p:sldId id="289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290" r:id="rId13"/>
    <p:sldId id="279" r:id="rId14"/>
    <p:sldId id="280" r:id="rId15"/>
    <p:sldId id="281" r:id="rId16"/>
    <p:sldId id="282" r:id="rId17"/>
    <p:sldId id="258" r:id="rId18"/>
    <p:sldId id="259" r:id="rId19"/>
    <p:sldId id="260" r:id="rId20"/>
    <p:sldId id="285" r:id="rId21"/>
    <p:sldId id="286" r:id="rId22"/>
    <p:sldId id="284" r:id="rId23"/>
    <p:sldId id="261" r:id="rId24"/>
    <p:sldId id="262" r:id="rId25"/>
    <p:sldId id="287" r:id="rId26"/>
    <p:sldId id="263" r:id="rId27"/>
    <p:sldId id="264" r:id="rId28"/>
    <p:sldId id="265" r:id="rId29"/>
    <p:sldId id="266" r:id="rId30"/>
    <p:sldId id="293" r:id="rId31"/>
    <p:sldId id="278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0099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7501E84-1D48-490E-80EA-497B2B429368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9EF1657-E34E-42A0-8639-BBCA01D903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6492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172F3A5-DABB-41A9-99E5-C1DDCE4CDFDA}" type="slidenum">
              <a:rPr lang="en-US" sz="1200">
                <a:cs typeface="Arial" charset="0"/>
              </a:rPr>
              <a:pPr algn="r" eaLnBrk="1" hangingPunct="1"/>
              <a:t>14</a:t>
            </a:fld>
            <a:endParaRPr lang="en-US" sz="1200">
              <a:cs typeface="Arial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43C71A5-C82B-409E-B7EA-5F1218BB3DA3}" type="slidenum">
              <a:rPr lang="en-US" sz="1200">
                <a:cs typeface="Arial" charset="0"/>
              </a:rPr>
              <a:pPr algn="r" eaLnBrk="1" hangingPunct="1"/>
              <a:t>15</a:t>
            </a:fld>
            <a:endParaRPr lang="en-US" sz="1200">
              <a:cs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1F790-900A-4AC1-A740-3B01FEA0CA8B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030ED-CD8F-4650-BBD3-7EA7F87C14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564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FCD49-BEB5-4428-99E5-A48812E3EF8C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AF095-F762-40D4-8127-E956B0932E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6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695087-A0A6-472E-AD1B-4A4C2459A356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BA7A5-89CD-47CE-9CFA-F6F42B1215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98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33036-8364-4896-A2A0-2262A2B1668F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B0EA-82F7-4BBA-9D57-F021E286FA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02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6D2FB-A7A9-4533-B8A8-96F7E9C5EFCE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F2802-81DA-4FF8-A131-5E75798142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35330-E78F-4E62-9BFD-423DB5BEB90B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9D28C-7F84-4F64-9AEA-34B06B99DC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86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111B9-B9A2-4483-AC99-3BABD0547B21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15178-20E7-4EDA-B8F0-D41BEA639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372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30EF4-077A-44CC-9D49-2893F5D4ED3A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1C1E7-91D0-4695-A55A-28075CD703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0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4CD09-54A5-4EE8-A903-FCB0AEB43473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7C2B6-7579-441A-841B-7C984AFF4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535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200EF-83EB-4B6C-BF0E-BCB600D66CF6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363C8-8CB3-4D99-AB84-FA0ADE6C7B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51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90E78-88B9-49C9-9520-E3A367D8076C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941D18-EC28-4464-A4C8-DE0A480506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32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70762D-25C0-4944-B538-2CBE49678C75}" type="datetimeFigureOut">
              <a:rPr lang="en-US"/>
              <a:pPr>
                <a:defRPr/>
              </a:pPr>
              <a:t>10/7/2020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B75648-29A3-43CB-8618-2C0919A5EB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mt.indiaobservatory.org.in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mt.indiaobservatory.org.in/" TargetMode="External"/><Relationship Id="rId2" Type="http://schemas.openxmlformats.org/officeDocument/2006/relationships/hyperlink" Target="https://www.indiaobservatory.org.in/tool/gm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054" y="10236"/>
            <a:ext cx="6638046" cy="684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136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315" y="-184416"/>
            <a:ext cx="9382126" cy="7153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95736" y="-36676"/>
            <a:ext cx="5371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Pre monsoon Ground Water flow of </a:t>
            </a:r>
            <a:r>
              <a:rPr lang="en-US" b="1" dirty="0" err="1" smtClean="0"/>
              <a:t>Mandalgarh</a:t>
            </a:r>
            <a:r>
              <a:rPr lang="en-US" b="1" dirty="0" smtClean="0"/>
              <a:t> Block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428630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6723" y="-206472"/>
            <a:ext cx="9382125" cy="715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-152400" y="-36676"/>
            <a:ext cx="8385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Recharge potentiality based on Pre monsoon Ground Water flow of </a:t>
            </a:r>
            <a:r>
              <a:rPr lang="en-US" b="1" dirty="0" err="1" smtClean="0"/>
              <a:t>Mandalgarh</a:t>
            </a:r>
            <a:r>
              <a:rPr lang="en-US" b="1" dirty="0" smtClean="0"/>
              <a:t> Block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29409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 for Post monsoon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610600" cy="4525963"/>
          </a:xfrm>
        </p:spPr>
        <p:txBody>
          <a:bodyPr/>
          <a:lstStyle/>
          <a:p>
            <a:r>
              <a:rPr lang="en-US" dirty="0" smtClean="0"/>
              <a:t>Will collect all the wells monitored in pre-monsoon for data consistency</a:t>
            </a:r>
          </a:p>
          <a:p>
            <a:r>
              <a:rPr lang="en-US" dirty="0" smtClean="0"/>
              <a:t>New wells and new locations to increase the coverage</a:t>
            </a:r>
          </a:p>
          <a:p>
            <a:r>
              <a:rPr lang="en-US" dirty="0" smtClean="0"/>
              <a:t>This will provide additional analysis on </a:t>
            </a:r>
          </a:p>
          <a:p>
            <a:pPr lvl="1"/>
            <a:r>
              <a:rPr lang="en-US" dirty="0" smtClean="0"/>
              <a:t>Capturing water level fluctuation</a:t>
            </a:r>
          </a:p>
          <a:p>
            <a:pPr lvl="1"/>
            <a:r>
              <a:rPr lang="en-US" dirty="0" smtClean="0"/>
              <a:t>Rainfall-Recharge correlation</a:t>
            </a:r>
          </a:p>
          <a:p>
            <a:pPr lvl="1"/>
            <a:r>
              <a:rPr lang="en-US" dirty="0" smtClean="0"/>
              <a:t>Accuracy increase of Decision support tool (CLART)</a:t>
            </a:r>
          </a:p>
          <a:p>
            <a:pPr lvl="1"/>
            <a:r>
              <a:rPr lang="en-US" dirty="0" smtClean="0"/>
              <a:t>Help in water budgeting at village</a:t>
            </a:r>
          </a:p>
          <a:p>
            <a:pPr lvl="1"/>
            <a:r>
              <a:rPr lang="en-US" dirty="0" smtClean="0"/>
              <a:t>Water quality assessment (pilot)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55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Protocols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 least one well per village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If possible choose </a:t>
            </a:r>
            <a:r>
              <a:rPr lang="en-US" sz="1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upto</a:t>
            </a:r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 wells far apart from each other in the same village.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We should be able to measure these wells twice a year in the next few years. 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If a well is dry, please note the total depth of the well so that we know up to what depth below ground there is no water.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Take the GPS measurement at the ground level and note the depth to water level also from this same point.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Measure water level in meters.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If there is a motor connected to the well, please ensure a minimum of 24 </a:t>
            </a:r>
            <a:r>
              <a:rPr lang="en-US" sz="1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hrs</a:t>
            </a:r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gap between the motor being run and the depth being measured.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If you are equipped and experienced in measuring bore well depths then you are welcome to record depth of bore wells also. Otherwise, you can stick to open wells.</a:t>
            </a:r>
          </a:p>
          <a:p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data collection period is 12</a:t>
            </a:r>
            <a:r>
              <a:rPr lang="en-US" sz="1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October 2020 to 24</a:t>
            </a:r>
            <a:r>
              <a:rPr lang="en-US" sz="18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October 2020. In case the rain is ongoing in your location, please collect data 5 days after the rain stop  </a:t>
            </a:r>
            <a:br>
              <a:rPr lang="en-US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18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76200"/>
            <a:ext cx="8229600" cy="1143000"/>
          </a:xfrm>
        </p:spPr>
        <p:txBody>
          <a:bodyPr lIns="91434" tIns="45717" rIns="91434" bIns="45717"/>
          <a:lstStyle/>
          <a:p>
            <a:pPr eaLnBrk="1" hangingPunct="1"/>
            <a:r>
              <a:rPr lang="en-US" sz="2400" smtClean="0">
                <a:latin typeface="Comic Sans MS" pitchFamily="66" charset="0"/>
              </a:rPr>
              <a:t>PROCEDURE OF WELL MEASUREMENT</a:t>
            </a:r>
          </a:p>
        </p:txBody>
      </p:sp>
      <p:sp>
        <p:nvSpPr>
          <p:cNvPr id="4099" name="Line 4"/>
          <p:cNvSpPr>
            <a:spLocks noChangeShapeType="1"/>
          </p:cNvSpPr>
          <p:nvPr/>
        </p:nvSpPr>
        <p:spPr bwMode="auto">
          <a:xfrm flipV="1">
            <a:off x="5715000" y="29718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" name="Rectangle 6" descr="Water droplets"/>
          <p:cNvSpPr>
            <a:spLocks noChangeArrowheads="1"/>
          </p:cNvSpPr>
          <p:nvPr/>
        </p:nvSpPr>
        <p:spPr bwMode="auto">
          <a:xfrm>
            <a:off x="3657600" y="4800600"/>
            <a:ext cx="2057400" cy="20574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01" name="Rectangle 7" descr="Woven mat"/>
          <p:cNvSpPr>
            <a:spLocks noChangeArrowheads="1"/>
          </p:cNvSpPr>
          <p:nvPr/>
        </p:nvSpPr>
        <p:spPr bwMode="auto">
          <a:xfrm>
            <a:off x="0" y="2971800"/>
            <a:ext cx="3657600" cy="6858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tx2"/>
                </a:solidFill>
                <a:cs typeface="Arial" charset="0"/>
              </a:rPr>
              <a:t>SOIL</a:t>
            </a:r>
          </a:p>
        </p:txBody>
      </p:sp>
      <p:sp>
        <p:nvSpPr>
          <p:cNvPr id="4102" name="Rectangle 8" descr="Oak"/>
          <p:cNvSpPr>
            <a:spLocks noChangeArrowheads="1"/>
          </p:cNvSpPr>
          <p:nvPr/>
        </p:nvSpPr>
        <p:spPr bwMode="auto">
          <a:xfrm>
            <a:off x="0" y="3657600"/>
            <a:ext cx="3657600" cy="2362200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ROCK1</a:t>
            </a:r>
          </a:p>
        </p:txBody>
      </p:sp>
      <p:sp>
        <p:nvSpPr>
          <p:cNvPr id="4103" name="Rectangle 9" descr="Granite"/>
          <p:cNvSpPr>
            <a:spLocks noChangeArrowheads="1"/>
          </p:cNvSpPr>
          <p:nvPr/>
        </p:nvSpPr>
        <p:spPr bwMode="auto">
          <a:xfrm>
            <a:off x="0" y="6019800"/>
            <a:ext cx="3657600" cy="838200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ROCK2</a:t>
            </a:r>
          </a:p>
        </p:txBody>
      </p:sp>
      <p:sp>
        <p:nvSpPr>
          <p:cNvPr id="4104" name="Line 10"/>
          <p:cNvSpPr>
            <a:spLocks noChangeShapeType="1"/>
          </p:cNvSpPr>
          <p:nvPr/>
        </p:nvSpPr>
        <p:spPr bwMode="auto">
          <a:xfrm>
            <a:off x="5715000" y="36576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Line 11"/>
          <p:cNvSpPr>
            <a:spLocks noChangeShapeType="1"/>
          </p:cNvSpPr>
          <p:nvPr/>
        </p:nvSpPr>
        <p:spPr bwMode="auto">
          <a:xfrm>
            <a:off x="5715000" y="48006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6" name="Line 12"/>
          <p:cNvSpPr>
            <a:spLocks noChangeShapeType="1"/>
          </p:cNvSpPr>
          <p:nvPr/>
        </p:nvSpPr>
        <p:spPr bwMode="auto">
          <a:xfrm>
            <a:off x="5715000" y="29718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Line 13"/>
          <p:cNvSpPr>
            <a:spLocks noChangeShapeType="1"/>
          </p:cNvSpPr>
          <p:nvPr/>
        </p:nvSpPr>
        <p:spPr bwMode="auto">
          <a:xfrm>
            <a:off x="5715000" y="4800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8" name="AutoShape 15"/>
          <p:cNvSpPr>
            <a:spLocks noChangeArrowheads="1"/>
          </p:cNvSpPr>
          <p:nvPr/>
        </p:nvSpPr>
        <p:spPr bwMode="auto">
          <a:xfrm>
            <a:off x="5791200" y="2971800"/>
            <a:ext cx="76200" cy="685800"/>
          </a:xfrm>
          <a:prstGeom prst="upDownArrow">
            <a:avLst>
              <a:gd name="adj1" fmla="val 50000"/>
              <a:gd name="adj2" fmla="val 18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09" name="AutoShape 16"/>
          <p:cNvSpPr>
            <a:spLocks noChangeArrowheads="1"/>
          </p:cNvSpPr>
          <p:nvPr/>
        </p:nvSpPr>
        <p:spPr bwMode="auto">
          <a:xfrm>
            <a:off x="7620000" y="2971800"/>
            <a:ext cx="76200" cy="1828800"/>
          </a:xfrm>
          <a:prstGeom prst="upDownArrow">
            <a:avLst>
              <a:gd name="adj1" fmla="val 50000"/>
              <a:gd name="adj2" fmla="val 48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10" name="Text Box 17"/>
          <p:cNvSpPr txBox="1">
            <a:spLocks noChangeArrowheads="1"/>
          </p:cNvSpPr>
          <p:nvPr/>
        </p:nvSpPr>
        <p:spPr bwMode="auto">
          <a:xfrm>
            <a:off x="6019800" y="3200400"/>
            <a:ext cx="1155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b="1">
                <a:cs typeface="Arial" charset="0"/>
              </a:rPr>
              <a:t>DEPTH OF SOIL</a:t>
            </a:r>
          </a:p>
        </p:txBody>
      </p:sp>
      <p:sp>
        <p:nvSpPr>
          <p:cNvPr id="4111" name="Line 18"/>
          <p:cNvSpPr>
            <a:spLocks noChangeShapeType="1"/>
          </p:cNvSpPr>
          <p:nvPr/>
        </p:nvSpPr>
        <p:spPr bwMode="auto">
          <a:xfrm>
            <a:off x="5838825" y="332422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2" name="Text Box 20"/>
          <p:cNvSpPr txBox="1">
            <a:spLocks noChangeArrowheads="1"/>
          </p:cNvSpPr>
          <p:nvPr/>
        </p:nvSpPr>
        <p:spPr bwMode="auto">
          <a:xfrm>
            <a:off x="5715000" y="4114800"/>
            <a:ext cx="17700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b="1">
                <a:cs typeface="Arial" charset="0"/>
              </a:rPr>
              <a:t>DEPTH OF WATER LEVEL</a:t>
            </a:r>
          </a:p>
        </p:txBody>
      </p:sp>
      <p:sp>
        <p:nvSpPr>
          <p:cNvPr id="4113" name="Line 21"/>
          <p:cNvSpPr>
            <a:spLocks noChangeShapeType="1"/>
          </p:cNvSpPr>
          <p:nvPr/>
        </p:nvSpPr>
        <p:spPr bwMode="auto">
          <a:xfrm>
            <a:off x="7391400" y="42291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4" name="Text Box 23"/>
          <p:cNvSpPr txBox="1">
            <a:spLocks noChangeArrowheads="1"/>
          </p:cNvSpPr>
          <p:nvPr/>
        </p:nvSpPr>
        <p:spPr bwMode="auto">
          <a:xfrm>
            <a:off x="2679700" y="2695575"/>
            <a:ext cx="673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>
                <a:cs typeface="Arial" charset="0"/>
              </a:rPr>
              <a:t>Mobile</a:t>
            </a:r>
          </a:p>
        </p:txBody>
      </p:sp>
      <p:sp>
        <p:nvSpPr>
          <p:cNvPr id="4115" name="Rectangle 24"/>
          <p:cNvSpPr>
            <a:spLocks noChangeArrowheads="1"/>
          </p:cNvSpPr>
          <p:nvPr/>
        </p:nvSpPr>
        <p:spPr bwMode="auto">
          <a:xfrm rot="-5400000">
            <a:off x="5530850" y="2724150"/>
            <a:ext cx="419100" cy="762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16" name="Oval 27"/>
          <p:cNvSpPr>
            <a:spLocks noChangeArrowheads="1"/>
          </p:cNvSpPr>
          <p:nvPr/>
        </p:nvSpPr>
        <p:spPr bwMode="auto">
          <a:xfrm>
            <a:off x="3314700" y="2019300"/>
            <a:ext cx="228600" cy="2286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17" name="Line 28"/>
          <p:cNvSpPr>
            <a:spLocks noChangeShapeType="1"/>
          </p:cNvSpPr>
          <p:nvPr/>
        </p:nvSpPr>
        <p:spPr bwMode="auto">
          <a:xfrm>
            <a:off x="3429000" y="22479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8" name="Line 30"/>
          <p:cNvSpPr>
            <a:spLocks noChangeShapeType="1"/>
          </p:cNvSpPr>
          <p:nvPr/>
        </p:nvSpPr>
        <p:spPr bwMode="auto">
          <a:xfrm flipH="1" flipV="1">
            <a:off x="3124200" y="2247900"/>
            <a:ext cx="304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9" name="Line 31"/>
          <p:cNvSpPr>
            <a:spLocks noChangeShapeType="1"/>
          </p:cNvSpPr>
          <p:nvPr/>
        </p:nvSpPr>
        <p:spPr bwMode="auto">
          <a:xfrm>
            <a:off x="3429000" y="23241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0" name="Oval 35"/>
          <p:cNvSpPr>
            <a:spLocks noChangeArrowheads="1"/>
          </p:cNvSpPr>
          <p:nvPr/>
        </p:nvSpPr>
        <p:spPr bwMode="auto">
          <a:xfrm>
            <a:off x="3298825" y="2066925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21" name="Oval 36"/>
          <p:cNvSpPr>
            <a:spLocks noChangeArrowheads="1"/>
          </p:cNvSpPr>
          <p:nvPr/>
        </p:nvSpPr>
        <p:spPr bwMode="auto">
          <a:xfrm>
            <a:off x="3482975" y="2060575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22" name="Freeform 37"/>
          <p:cNvSpPr>
            <a:spLocks/>
          </p:cNvSpPr>
          <p:nvPr/>
        </p:nvSpPr>
        <p:spPr bwMode="auto">
          <a:xfrm rot="2261655">
            <a:off x="3397250" y="2136775"/>
            <a:ext cx="74613" cy="96838"/>
          </a:xfrm>
          <a:custGeom>
            <a:avLst/>
            <a:gdLst>
              <a:gd name="T0" fmla="*/ 0 w 56"/>
              <a:gd name="T1" fmla="*/ 2147483647 h 56"/>
              <a:gd name="T2" fmla="*/ 2147483647 w 56"/>
              <a:gd name="T3" fmla="*/ 2147483647 h 56"/>
              <a:gd name="T4" fmla="*/ 2147483647 w 56"/>
              <a:gd name="T5" fmla="*/ 0 h 56"/>
              <a:gd name="T6" fmla="*/ 0 60000 65536"/>
              <a:gd name="T7" fmla="*/ 0 60000 65536"/>
              <a:gd name="T8" fmla="*/ 0 60000 65536"/>
              <a:gd name="T9" fmla="*/ 0 w 56"/>
              <a:gd name="T10" fmla="*/ 0 h 56"/>
              <a:gd name="T11" fmla="*/ 56 w 56"/>
              <a:gd name="T12" fmla="*/ 56 h 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6" h="56">
                <a:moveTo>
                  <a:pt x="0" y="48"/>
                </a:moveTo>
                <a:cubicBezTo>
                  <a:pt x="20" y="52"/>
                  <a:pt x="40" y="56"/>
                  <a:pt x="48" y="48"/>
                </a:cubicBezTo>
                <a:cubicBezTo>
                  <a:pt x="56" y="40"/>
                  <a:pt x="48" y="8"/>
                  <a:pt x="4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3" name="Line 40"/>
          <p:cNvSpPr>
            <a:spLocks noChangeShapeType="1"/>
          </p:cNvSpPr>
          <p:nvPr/>
        </p:nvSpPr>
        <p:spPr bwMode="auto">
          <a:xfrm flipH="1" flipV="1">
            <a:off x="3048000" y="21717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4" name="Line 42"/>
          <p:cNvSpPr>
            <a:spLocks noChangeShapeType="1"/>
          </p:cNvSpPr>
          <p:nvPr/>
        </p:nvSpPr>
        <p:spPr bwMode="auto">
          <a:xfrm flipH="1">
            <a:off x="3657600" y="21717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5" name="Line 43"/>
          <p:cNvSpPr>
            <a:spLocks noChangeShapeType="1"/>
          </p:cNvSpPr>
          <p:nvPr/>
        </p:nvSpPr>
        <p:spPr bwMode="auto">
          <a:xfrm flipH="1">
            <a:off x="3657600" y="22479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" name="Line 44"/>
          <p:cNvSpPr>
            <a:spLocks noChangeShapeType="1"/>
          </p:cNvSpPr>
          <p:nvPr/>
        </p:nvSpPr>
        <p:spPr bwMode="auto">
          <a:xfrm flipH="1" flipV="1">
            <a:off x="3048000" y="22479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" name="Line 45"/>
          <p:cNvSpPr>
            <a:spLocks noChangeShapeType="1"/>
          </p:cNvSpPr>
          <p:nvPr/>
        </p:nvSpPr>
        <p:spPr bwMode="auto">
          <a:xfrm flipH="1">
            <a:off x="3048000" y="22479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8" name="Line 46"/>
          <p:cNvSpPr>
            <a:spLocks noChangeShapeType="1"/>
          </p:cNvSpPr>
          <p:nvPr/>
        </p:nvSpPr>
        <p:spPr bwMode="auto">
          <a:xfrm flipH="1">
            <a:off x="3200400" y="28575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9" name="Line 47"/>
          <p:cNvSpPr>
            <a:spLocks noChangeShapeType="1"/>
          </p:cNvSpPr>
          <p:nvPr/>
        </p:nvSpPr>
        <p:spPr bwMode="auto">
          <a:xfrm flipH="1">
            <a:off x="3276600" y="28575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0" name="Line 48"/>
          <p:cNvSpPr>
            <a:spLocks noChangeShapeType="1"/>
          </p:cNvSpPr>
          <p:nvPr/>
        </p:nvSpPr>
        <p:spPr bwMode="auto">
          <a:xfrm flipH="1">
            <a:off x="3581400" y="28575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1" name="Line 49"/>
          <p:cNvSpPr>
            <a:spLocks noChangeShapeType="1"/>
          </p:cNvSpPr>
          <p:nvPr/>
        </p:nvSpPr>
        <p:spPr bwMode="auto">
          <a:xfrm>
            <a:off x="3581400" y="28575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2" name="Line 50"/>
          <p:cNvSpPr>
            <a:spLocks noChangeShapeType="1"/>
          </p:cNvSpPr>
          <p:nvPr/>
        </p:nvSpPr>
        <p:spPr bwMode="auto">
          <a:xfrm flipH="1">
            <a:off x="3505200" y="28575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3" name="Line 51"/>
          <p:cNvSpPr>
            <a:spLocks noChangeShapeType="1"/>
          </p:cNvSpPr>
          <p:nvPr/>
        </p:nvSpPr>
        <p:spPr bwMode="auto">
          <a:xfrm>
            <a:off x="3276600" y="28575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4" name="Line 53"/>
          <p:cNvSpPr>
            <a:spLocks noChangeShapeType="1"/>
          </p:cNvSpPr>
          <p:nvPr/>
        </p:nvSpPr>
        <p:spPr bwMode="auto">
          <a:xfrm flipH="1">
            <a:off x="2286000" y="2511425"/>
            <a:ext cx="1371600" cy="431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5" name="Oval 54"/>
          <p:cNvSpPr>
            <a:spLocks noChangeArrowheads="1"/>
          </p:cNvSpPr>
          <p:nvPr/>
        </p:nvSpPr>
        <p:spPr bwMode="auto">
          <a:xfrm>
            <a:off x="2133600" y="2667000"/>
            <a:ext cx="304800" cy="304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36" name="Text Box 58"/>
          <p:cNvSpPr txBox="1">
            <a:spLocks noChangeArrowheads="1"/>
          </p:cNvSpPr>
          <p:nvPr/>
        </p:nvSpPr>
        <p:spPr bwMode="auto">
          <a:xfrm>
            <a:off x="685800" y="2667000"/>
            <a:ext cx="13335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b="1">
                <a:cs typeface="Arial" charset="0"/>
              </a:rPr>
              <a:t>MEASURING TAPE</a:t>
            </a:r>
          </a:p>
        </p:txBody>
      </p:sp>
      <p:sp>
        <p:nvSpPr>
          <p:cNvPr id="4137" name="Line 62"/>
          <p:cNvSpPr>
            <a:spLocks noChangeShapeType="1"/>
          </p:cNvSpPr>
          <p:nvPr/>
        </p:nvSpPr>
        <p:spPr bwMode="auto">
          <a:xfrm>
            <a:off x="2159000" y="27432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8" name="Rectangle 66"/>
          <p:cNvSpPr>
            <a:spLocks noChangeArrowheads="1"/>
          </p:cNvSpPr>
          <p:nvPr/>
        </p:nvSpPr>
        <p:spPr bwMode="auto">
          <a:xfrm>
            <a:off x="2743200" y="2895600"/>
            <a:ext cx="533400" cy="76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39" name="AutoShape 71"/>
          <p:cNvSpPr>
            <a:spLocks noChangeArrowheads="1"/>
          </p:cNvSpPr>
          <p:nvPr/>
        </p:nvSpPr>
        <p:spPr bwMode="auto">
          <a:xfrm rot="992806">
            <a:off x="3314700" y="2514600"/>
            <a:ext cx="74613" cy="381000"/>
          </a:xfrm>
          <a:prstGeom prst="parallelogram">
            <a:avLst>
              <a:gd name="adj" fmla="val 25000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40" name="AutoShape 72"/>
          <p:cNvSpPr>
            <a:spLocks noChangeArrowheads="1"/>
          </p:cNvSpPr>
          <p:nvPr/>
        </p:nvSpPr>
        <p:spPr bwMode="auto">
          <a:xfrm rot="8907406" flipH="1" flipV="1">
            <a:off x="3467100" y="2501900"/>
            <a:ext cx="74613" cy="377825"/>
          </a:xfrm>
          <a:prstGeom prst="parallelogram">
            <a:avLst>
              <a:gd name="adj" fmla="val 33769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41" name="AutoShape 73"/>
          <p:cNvSpPr>
            <a:spLocks noChangeArrowheads="1"/>
          </p:cNvSpPr>
          <p:nvPr/>
        </p:nvSpPr>
        <p:spPr bwMode="auto">
          <a:xfrm rot="6227119">
            <a:off x="3237706" y="2115344"/>
            <a:ext cx="74613" cy="339725"/>
          </a:xfrm>
          <a:prstGeom prst="parallelogram">
            <a:avLst>
              <a:gd name="adj" fmla="val 25000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42" name="AutoShape 74"/>
          <p:cNvSpPr>
            <a:spLocks noChangeArrowheads="1"/>
          </p:cNvSpPr>
          <p:nvPr/>
        </p:nvSpPr>
        <p:spPr bwMode="auto">
          <a:xfrm rot="3903051" flipV="1">
            <a:off x="3527425" y="2143125"/>
            <a:ext cx="74613" cy="271463"/>
          </a:xfrm>
          <a:prstGeom prst="parallelogram">
            <a:avLst>
              <a:gd name="adj" fmla="val 25000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89475" y="685800"/>
            <a:ext cx="4129088" cy="1600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/>
              <a:t>Do:</a:t>
            </a:r>
          </a:p>
          <a:p>
            <a:pPr>
              <a:defRPr/>
            </a:pPr>
            <a:r>
              <a:rPr lang="en-US" sz="1400" b="1" dirty="0"/>
              <a:t>1. Put the GPS/Mobile on the ground</a:t>
            </a:r>
          </a:p>
          <a:p>
            <a:pPr>
              <a:defRPr/>
            </a:pPr>
            <a:r>
              <a:rPr lang="en-US" sz="1400" b="1" dirty="0"/>
              <a:t>2. Measure the depth to water from the ground</a:t>
            </a:r>
          </a:p>
          <a:p>
            <a:pPr>
              <a:defRPr/>
            </a:pPr>
            <a:endParaRPr lang="en-US" sz="1400" b="1" dirty="0"/>
          </a:p>
          <a:p>
            <a:pPr>
              <a:defRPr/>
            </a:pPr>
            <a:r>
              <a:rPr lang="en-US" sz="1400" b="1" dirty="0"/>
              <a:t>Don’t: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1400" b="1" dirty="0"/>
              <a:t>Don’t put the Mobile on parapet wall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1400" b="1" dirty="0"/>
              <a:t>Don’t measure the depth from parapet wall</a:t>
            </a:r>
          </a:p>
        </p:txBody>
      </p:sp>
      <p:sp>
        <p:nvSpPr>
          <p:cNvPr id="4144" name="Rectangle 24"/>
          <p:cNvSpPr>
            <a:spLocks noChangeArrowheads="1"/>
          </p:cNvSpPr>
          <p:nvPr/>
        </p:nvSpPr>
        <p:spPr bwMode="auto">
          <a:xfrm rot="-5400000">
            <a:off x="3409950" y="2724150"/>
            <a:ext cx="419100" cy="762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145" name="TextBox 2"/>
          <p:cNvSpPr txBox="1">
            <a:spLocks noChangeArrowheads="1"/>
          </p:cNvSpPr>
          <p:nvPr/>
        </p:nvSpPr>
        <p:spPr bwMode="auto">
          <a:xfrm>
            <a:off x="5778500" y="2573338"/>
            <a:ext cx="10287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/>
              <a:t>Parapet wall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76200"/>
            <a:ext cx="8229600" cy="1143000"/>
          </a:xfrm>
        </p:spPr>
        <p:txBody>
          <a:bodyPr lIns="91434" tIns="45717" rIns="91434" bIns="45717"/>
          <a:lstStyle/>
          <a:p>
            <a:pPr eaLnBrk="1" hangingPunct="1"/>
            <a:r>
              <a:rPr lang="en-US" sz="2400" smtClean="0">
                <a:latin typeface="Comic Sans MS" pitchFamily="66" charset="0"/>
              </a:rPr>
              <a:t>PROCEDURE OF WELL MEASUREMENT</a:t>
            </a:r>
          </a:p>
        </p:txBody>
      </p:sp>
      <p:sp>
        <p:nvSpPr>
          <p:cNvPr id="5123" name="Line 4"/>
          <p:cNvSpPr>
            <a:spLocks noChangeShapeType="1"/>
          </p:cNvSpPr>
          <p:nvPr/>
        </p:nvSpPr>
        <p:spPr bwMode="auto">
          <a:xfrm flipV="1">
            <a:off x="5715000" y="29718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4" name="Rectangle 6" descr="Water droplets"/>
          <p:cNvSpPr>
            <a:spLocks noChangeArrowheads="1"/>
          </p:cNvSpPr>
          <p:nvPr/>
        </p:nvSpPr>
        <p:spPr bwMode="auto">
          <a:xfrm>
            <a:off x="3657600" y="4800600"/>
            <a:ext cx="2057400" cy="20574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25" name="Rectangle 7" descr="Woven mat"/>
          <p:cNvSpPr>
            <a:spLocks noChangeArrowheads="1"/>
          </p:cNvSpPr>
          <p:nvPr/>
        </p:nvSpPr>
        <p:spPr bwMode="auto">
          <a:xfrm>
            <a:off x="0" y="2971800"/>
            <a:ext cx="3657600" cy="685800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solidFill>
                  <a:schemeClr val="tx2"/>
                </a:solidFill>
                <a:cs typeface="Arial" charset="0"/>
              </a:rPr>
              <a:t>SOIL</a:t>
            </a:r>
          </a:p>
        </p:txBody>
      </p:sp>
      <p:sp>
        <p:nvSpPr>
          <p:cNvPr id="5126" name="Rectangle 8" descr="Oak"/>
          <p:cNvSpPr>
            <a:spLocks noChangeArrowheads="1"/>
          </p:cNvSpPr>
          <p:nvPr/>
        </p:nvSpPr>
        <p:spPr bwMode="auto">
          <a:xfrm>
            <a:off x="0" y="3657600"/>
            <a:ext cx="3657600" cy="2362200"/>
          </a:xfrm>
          <a:prstGeom prst="rect">
            <a:avLst/>
          </a:prstGeom>
          <a:blipFill dpi="0" rotWithShape="1">
            <a:blip r:embed="rId5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ROCK1</a:t>
            </a:r>
          </a:p>
        </p:txBody>
      </p:sp>
      <p:sp>
        <p:nvSpPr>
          <p:cNvPr id="5127" name="Rectangle 9" descr="Granite"/>
          <p:cNvSpPr>
            <a:spLocks noChangeArrowheads="1"/>
          </p:cNvSpPr>
          <p:nvPr/>
        </p:nvSpPr>
        <p:spPr bwMode="auto">
          <a:xfrm>
            <a:off x="0" y="6019800"/>
            <a:ext cx="3657600" cy="838200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>
                <a:cs typeface="Arial" charset="0"/>
              </a:rPr>
              <a:t>ROCK2</a:t>
            </a:r>
          </a:p>
        </p:txBody>
      </p:sp>
      <p:sp>
        <p:nvSpPr>
          <p:cNvPr id="5128" name="Line 10"/>
          <p:cNvSpPr>
            <a:spLocks noChangeShapeType="1"/>
          </p:cNvSpPr>
          <p:nvPr/>
        </p:nvSpPr>
        <p:spPr bwMode="auto">
          <a:xfrm>
            <a:off x="5715000" y="36576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9" name="Line 11"/>
          <p:cNvSpPr>
            <a:spLocks noChangeShapeType="1"/>
          </p:cNvSpPr>
          <p:nvPr/>
        </p:nvSpPr>
        <p:spPr bwMode="auto">
          <a:xfrm>
            <a:off x="5715000" y="48006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0" name="Line 12"/>
          <p:cNvSpPr>
            <a:spLocks noChangeShapeType="1"/>
          </p:cNvSpPr>
          <p:nvPr/>
        </p:nvSpPr>
        <p:spPr bwMode="auto">
          <a:xfrm>
            <a:off x="5715000" y="29718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1" name="Line 13"/>
          <p:cNvSpPr>
            <a:spLocks noChangeShapeType="1"/>
          </p:cNvSpPr>
          <p:nvPr/>
        </p:nvSpPr>
        <p:spPr bwMode="auto">
          <a:xfrm>
            <a:off x="5715000" y="4800600"/>
            <a:ext cx="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2" name="AutoShape 15"/>
          <p:cNvSpPr>
            <a:spLocks noChangeArrowheads="1"/>
          </p:cNvSpPr>
          <p:nvPr/>
        </p:nvSpPr>
        <p:spPr bwMode="auto">
          <a:xfrm>
            <a:off x="5791200" y="2971800"/>
            <a:ext cx="76200" cy="685800"/>
          </a:xfrm>
          <a:prstGeom prst="upDownArrow">
            <a:avLst>
              <a:gd name="adj1" fmla="val 50000"/>
              <a:gd name="adj2" fmla="val 18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33" name="AutoShape 16"/>
          <p:cNvSpPr>
            <a:spLocks noChangeArrowheads="1"/>
          </p:cNvSpPr>
          <p:nvPr/>
        </p:nvSpPr>
        <p:spPr bwMode="auto">
          <a:xfrm>
            <a:off x="7620000" y="2971800"/>
            <a:ext cx="76200" cy="1828800"/>
          </a:xfrm>
          <a:prstGeom prst="upDownArrow">
            <a:avLst>
              <a:gd name="adj1" fmla="val 50000"/>
              <a:gd name="adj2" fmla="val 48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34" name="Text Box 17"/>
          <p:cNvSpPr txBox="1">
            <a:spLocks noChangeArrowheads="1"/>
          </p:cNvSpPr>
          <p:nvPr/>
        </p:nvSpPr>
        <p:spPr bwMode="auto">
          <a:xfrm>
            <a:off x="6019800" y="3200400"/>
            <a:ext cx="1155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b="1">
                <a:cs typeface="Arial" charset="0"/>
              </a:rPr>
              <a:t>DEPTH OF SOIL</a:t>
            </a:r>
          </a:p>
        </p:txBody>
      </p:sp>
      <p:sp>
        <p:nvSpPr>
          <p:cNvPr id="5135" name="Line 18"/>
          <p:cNvSpPr>
            <a:spLocks noChangeShapeType="1"/>
          </p:cNvSpPr>
          <p:nvPr/>
        </p:nvSpPr>
        <p:spPr bwMode="auto">
          <a:xfrm>
            <a:off x="5838825" y="3324225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6" name="Text Box 20"/>
          <p:cNvSpPr txBox="1">
            <a:spLocks noChangeArrowheads="1"/>
          </p:cNvSpPr>
          <p:nvPr/>
        </p:nvSpPr>
        <p:spPr bwMode="auto">
          <a:xfrm>
            <a:off x="5715000" y="4114800"/>
            <a:ext cx="177006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b="1">
                <a:cs typeface="Arial" charset="0"/>
              </a:rPr>
              <a:t>DEPTH OF WATER LEVEL</a:t>
            </a:r>
          </a:p>
        </p:txBody>
      </p:sp>
      <p:sp>
        <p:nvSpPr>
          <p:cNvPr id="5137" name="Line 21"/>
          <p:cNvSpPr>
            <a:spLocks noChangeShapeType="1"/>
          </p:cNvSpPr>
          <p:nvPr/>
        </p:nvSpPr>
        <p:spPr bwMode="auto">
          <a:xfrm>
            <a:off x="7391400" y="42291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38" name="Text Box 23"/>
          <p:cNvSpPr txBox="1">
            <a:spLocks noChangeArrowheads="1"/>
          </p:cNvSpPr>
          <p:nvPr/>
        </p:nvSpPr>
        <p:spPr bwMode="auto">
          <a:xfrm>
            <a:off x="2679700" y="2695575"/>
            <a:ext cx="673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>
                <a:cs typeface="Arial" charset="0"/>
              </a:rPr>
              <a:t>Mobile</a:t>
            </a:r>
          </a:p>
        </p:txBody>
      </p:sp>
      <p:sp>
        <p:nvSpPr>
          <p:cNvPr id="5139" name="Rectangle 24"/>
          <p:cNvSpPr>
            <a:spLocks noChangeArrowheads="1"/>
          </p:cNvSpPr>
          <p:nvPr/>
        </p:nvSpPr>
        <p:spPr bwMode="auto">
          <a:xfrm rot="-5400000">
            <a:off x="5530850" y="2724150"/>
            <a:ext cx="419100" cy="762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40" name="Oval 27"/>
          <p:cNvSpPr>
            <a:spLocks noChangeArrowheads="1"/>
          </p:cNvSpPr>
          <p:nvPr/>
        </p:nvSpPr>
        <p:spPr bwMode="auto">
          <a:xfrm>
            <a:off x="3314700" y="2019300"/>
            <a:ext cx="228600" cy="2286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41" name="Line 28"/>
          <p:cNvSpPr>
            <a:spLocks noChangeShapeType="1"/>
          </p:cNvSpPr>
          <p:nvPr/>
        </p:nvSpPr>
        <p:spPr bwMode="auto">
          <a:xfrm>
            <a:off x="3429000" y="22479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2" name="Line 30"/>
          <p:cNvSpPr>
            <a:spLocks noChangeShapeType="1"/>
          </p:cNvSpPr>
          <p:nvPr/>
        </p:nvSpPr>
        <p:spPr bwMode="auto">
          <a:xfrm flipH="1" flipV="1">
            <a:off x="3124200" y="2247900"/>
            <a:ext cx="304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3" name="Line 31"/>
          <p:cNvSpPr>
            <a:spLocks noChangeShapeType="1"/>
          </p:cNvSpPr>
          <p:nvPr/>
        </p:nvSpPr>
        <p:spPr bwMode="auto">
          <a:xfrm>
            <a:off x="3429000" y="23241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4" name="Oval 35"/>
          <p:cNvSpPr>
            <a:spLocks noChangeArrowheads="1"/>
          </p:cNvSpPr>
          <p:nvPr/>
        </p:nvSpPr>
        <p:spPr bwMode="auto">
          <a:xfrm>
            <a:off x="3298825" y="2066925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45" name="Oval 36"/>
          <p:cNvSpPr>
            <a:spLocks noChangeArrowheads="1"/>
          </p:cNvSpPr>
          <p:nvPr/>
        </p:nvSpPr>
        <p:spPr bwMode="auto">
          <a:xfrm>
            <a:off x="3482975" y="2060575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46" name="Freeform 37"/>
          <p:cNvSpPr>
            <a:spLocks/>
          </p:cNvSpPr>
          <p:nvPr/>
        </p:nvSpPr>
        <p:spPr bwMode="auto">
          <a:xfrm rot="2261655">
            <a:off x="3397250" y="2136775"/>
            <a:ext cx="74613" cy="96838"/>
          </a:xfrm>
          <a:custGeom>
            <a:avLst/>
            <a:gdLst>
              <a:gd name="T0" fmla="*/ 0 w 56"/>
              <a:gd name="T1" fmla="*/ 2147483647 h 56"/>
              <a:gd name="T2" fmla="*/ 2147483647 w 56"/>
              <a:gd name="T3" fmla="*/ 2147483647 h 56"/>
              <a:gd name="T4" fmla="*/ 2147483647 w 56"/>
              <a:gd name="T5" fmla="*/ 0 h 56"/>
              <a:gd name="T6" fmla="*/ 0 60000 65536"/>
              <a:gd name="T7" fmla="*/ 0 60000 65536"/>
              <a:gd name="T8" fmla="*/ 0 60000 65536"/>
              <a:gd name="T9" fmla="*/ 0 w 56"/>
              <a:gd name="T10" fmla="*/ 0 h 56"/>
              <a:gd name="T11" fmla="*/ 56 w 56"/>
              <a:gd name="T12" fmla="*/ 56 h 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6" h="56">
                <a:moveTo>
                  <a:pt x="0" y="48"/>
                </a:moveTo>
                <a:cubicBezTo>
                  <a:pt x="20" y="52"/>
                  <a:pt x="40" y="56"/>
                  <a:pt x="48" y="48"/>
                </a:cubicBezTo>
                <a:cubicBezTo>
                  <a:pt x="56" y="40"/>
                  <a:pt x="48" y="8"/>
                  <a:pt x="48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7" name="Line 40"/>
          <p:cNvSpPr>
            <a:spLocks noChangeShapeType="1"/>
          </p:cNvSpPr>
          <p:nvPr/>
        </p:nvSpPr>
        <p:spPr bwMode="auto">
          <a:xfrm flipH="1" flipV="1">
            <a:off x="3048000" y="21717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8" name="Line 42"/>
          <p:cNvSpPr>
            <a:spLocks noChangeShapeType="1"/>
          </p:cNvSpPr>
          <p:nvPr/>
        </p:nvSpPr>
        <p:spPr bwMode="auto">
          <a:xfrm flipH="1">
            <a:off x="3657600" y="24384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49" name="Line 43"/>
          <p:cNvSpPr>
            <a:spLocks noChangeShapeType="1"/>
          </p:cNvSpPr>
          <p:nvPr/>
        </p:nvSpPr>
        <p:spPr bwMode="auto">
          <a:xfrm flipH="1">
            <a:off x="3657600" y="25146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0" name="Line 44"/>
          <p:cNvSpPr>
            <a:spLocks noChangeShapeType="1"/>
          </p:cNvSpPr>
          <p:nvPr/>
        </p:nvSpPr>
        <p:spPr bwMode="auto">
          <a:xfrm flipH="1" flipV="1">
            <a:off x="3048000" y="22479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1" name="Line 45"/>
          <p:cNvSpPr>
            <a:spLocks noChangeShapeType="1"/>
          </p:cNvSpPr>
          <p:nvPr/>
        </p:nvSpPr>
        <p:spPr bwMode="auto">
          <a:xfrm flipH="1">
            <a:off x="3048000" y="22479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2" name="Line 46"/>
          <p:cNvSpPr>
            <a:spLocks noChangeShapeType="1"/>
          </p:cNvSpPr>
          <p:nvPr/>
        </p:nvSpPr>
        <p:spPr bwMode="auto">
          <a:xfrm flipH="1">
            <a:off x="3200400" y="28575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3" name="Line 47"/>
          <p:cNvSpPr>
            <a:spLocks noChangeShapeType="1"/>
          </p:cNvSpPr>
          <p:nvPr/>
        </p:nvSpPr>
        <p:spPr bwMode="auto">
          <a:xfrm flipH="1">
            <a:off x="3276600" y="28575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4" name="Line 48"/>
          <p:cNvSpPr>
            <a:spLocks noChangeShapeType="1"/>
          </p:cNvSpPr>
          <p:nvPr/>
        </p:nvSpPr>
        <p:spPr bwMode="auto">
          <a:xfrm flipH="1">
            <a:off x="3581400" y="28575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5" name="Line 49"/>
          <p:cNvSpPr>
            <a:spLocks noChangeShapeType="1"/>
          </p:cNvSpPr>
          <p:nvPr/>
        </p:nvSpPr>
        <p:spPr bwMode="auto">
          <a:xfrm>
            <a:off x="3581400" y="28575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6" name="Line 50"/>
          <p:cNvSpPr>
            <a:spLocks noChangeShapeType="1"/>
          </p:cNvSpPr>
          <p:nvPr/>
        </p:nvSpPr>
        <p:spPr bwMode="auto">
          <a:xfrm flipH="1">
            <a:off x="3505200" y="28575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7" name="Line 51"/>
          <p:cNvSpPr>
            <a:spLocks noChangeShapeType="1"/>
          </p:cNvSpPr>
          <p:nvPr/>
        </p:nvSpPr>
        <p:spPr bwMode="auto">
          <a:xfrm>
            <a:off x="3276600" y="2857500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8" name="Line 53"/>
          <p:cNvSpPr>
            <a:spLocks noChangeShapeType="1"/>
          </p:cNvSpPr>
          <p:nvPr/>
        </p:nvSpPr>
        <p:spPr bwMode="auto">
          <a:xfrm flipH="1">
            <a:off x="2286000" y="2552700"/>
            <a:ext cx="1447800" cy="3905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59" name="Text Box 58"/>
          <p:cNvSpPr txBox="1">
            <a:spLocks noChangeArrowheads="1"/>
          </p:cNvSpPr>
          <p:nvPr/>
        </p:nvSpPr>
        <p:spPr bwMode="auto">
          <a:xfrm>
            <a:off x="685800" y="2667000"/>
            <a:ext cx="13335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 b="1">
                <a:cs typeface="Arial" charset="0"/>
              </a:rPr>
              <a:t>MEASURING TAPE</a:t>
            </a:r>
          </a:p>
        </p:txBody>
      </p:sp>
      <p:sp>
        <p:nvSpPr>
          <p:cNvPr id="5160" name="Rectangle 66"/>
          <p:cNvSpPr>
            <a:spLocks noChangeArrowheads="1"/>
          </p:cNvSpPr>
          <p:nvPr/>
        </p:nvSpPr>
        <p:spPr bwMode="auto">
          <a:xfrm>
            <a:off x="2743200" y="2895600"/>
            <a:ext cx="533400" cy="762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61" name="AutoShape 71"/>
          <p:cNvSpPr>
            <a:spLocks noChangeArrowheads="1"/>
          </p:cNvSpPr>
          <p:nvPr/>
        </p:nvSpPr>
        <p:spPr bwMode="auto">
          <a:xfrm rot="992806">
            <a:off x="3314700" y="2514600"/>
            <a:ext cx="74613" cy="381000"/>
          </a:xfrm>
          <a:prstGeom prst="parallelogram">
            <a:avLst>
              <a:gd name="adj" fmla="val 25000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62" name="AutoShape 72"/>
          <p:cNvSpPr>
            <a:spLocks noChangeArrowheads="1"/>
          </p:cNvSpPr>
          <p:nvPr/>
        </p:nvSpPr>
        <p:spPr bwMode="auto">
          <a:xfrm rot="8907406" flipH="1" flipV="1">
            <a:off x="3467100" y="2501900"/>
            <a:ext cx="74613" cy="377825"/>
          </a:xfrm>
          <a:prstGeom prst="parallelogram">
            <a:avLst>
              <a:gd name="adj" fmla="val 33769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63" name="AutoShape 73"/>
          <p:cNvSpPr>
            <a:spLocks noChangeArrowheads="1"/>
          </p:cNvSpPr>
          <p:nvPr/>
        </p:nvSpPr>
        <p:spPr bwMode="auto">
          <a:xfrm rot="6227119">
            <a:off x="3237706" y="2115344"/>
            <a:ext cx="74613" cy="339725"/>
          </a:xfrm>
          <a:prstGeom prst="parallelogram">
            <a:avLst>
              <a:gd name="adj" fmla="val 25000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64" name="AutoShape 74"/>
          <p:cNvSpPr>
            <a:spLocks noChangeArrowheads="1"/>
          </p:cNvSpPr>
          <p:nvPr/>
        </p:nvSpPr>
        <p:spPr bwMode="auto">
          <a:xfrm rot="2251835" flipV="1">
            <a:off x="3425825" y="2401888"/>
            <a:ext cx="292100" cy="46037"/>
          </a:xfrm>
          <a:prstGeom prst="parallelogram">
            <a:avLst>
              <a:gd name="adj" fmla="val 24733"/>
            </a:avLst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89475" y="685800"/>
            <a:ext cx="4129088" cy="1600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b="1" dirty="0"/>
              <a:t>Do:</a:t>
            </a:r>
          </a:p>
          <a:p>
            <a:pPr>
              <a:defRPr/>
            </a:pPr>
            <a:r>
              <a:rPr lang="en-US" sz="1400" b="1" dirty="0"/>
              <a:t>1. Put the GPS/Mobile on the ground</a:t>
            </a:r>
          </a:p>
          <a:p>
            <a:pPr>
              <a:defRPr/>
            </a:pPr>
            <a:r>
              <a:rPr lang="en-US" sz="1400" b="1" dirty="0"/>
              <a:t>2. Measure the depth to water from the ground</a:t>
            </a:r>
          </a:p>
          <a:p>
            <a:pPr>
              <a:defRPr/>
            </a:pPr>
            <a:endParaRPr lang="en-US" sz="1400" b="1" dirty="0"/>
          </a:p>
          <a:p>
            <a:pPr>
              <a:defRPr/>
            </a:pPr>
            <a:r>
              <a:rPr lang="en-US" sz="1400" b="1" dirty="0"/>
              <a:t>Don’t: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1400" b="1" dirty="0"/>
              <a:t>Don’t put the Mobile on parapet wall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sz="1400" b="1" dirty="0"/>
              <a:t>Don’t measure the depth from parapet wall</a:t>
            </a:r>
          </a:p>
        </p:txBody>
      </p:sp>
      <p:sp>
        <p:nvSpPr>
          <p:cNvPr id="5166" name="Rectangle 24"/>
          <p:cNvSpPr>
            <a:spLocks noChangeArrowheads="1"/>
          </p:cNvSpPr>
          <p:nvPr/>
        </p:nvSpPr>
        <p:spPr bwMode="auto">
          <a:xfrm rot="-5400000">
            <a:off x="3409950" y="2724150"/>
            <a:ext cx="419100" cy="762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49" name="Oval 63"/>
          <p:cNvSpPr>
            <a:spLocks noChangeArrowheads="1"/>
          </p:cNvSpPr>
          <p:nvPr/>
        </p:nvSpPr>
        <p:spPr bwMode="auto">
          <a:xfrm>
            <a:off x="2438400" y="1828800"/>
            <a:ext cx="1524000" cy="15240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0" name="Oval 64"/>
          <p:cNvSpPr>
            <a:spLocks noChangeArrowheads="1"/>
          </p:cNvSpPr>
          <p:nvPr/>
        </p:nvSpPr>
        <p:spPr bwMode="auto">
          <a:xfrm>
            <a:off x="2514600" y="2209800"/>
            <a:ext cx="1295400" cy="15240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1" name="Oval 65"/>
          <p:cNvSpPr>
            <a:spLocks noChangeArrowheads="1"/>
          </p:cNvSpPr>
          <p:nvPr/>
        </p:nvSpPr>
        <p:spPr bwMode="auto">
          <a:xfrm>
            <a:off x="2514600" y="2514600"/>
            <a:ext cx="838200" cy="15240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2" name="Oval 67"/>
          <p:cNvSpPr>
            <a:spLocks noChangeArrowheads="1"/>
          </p:cNvSpPr>
          <p:nvPr/>
        </p:nvSpPr>
        <p:spPr bwMode="auto">
          <a:xfrm>
            <a:off x="2438400" y="1447800"/>
            <a:ext cx="2133600" cy="15240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3" name="Oval 68"/>
          <p:cNvSpPr>
            <a:spLocks noChangeArrowheads="1"/>
          </p:cNvSpPr>
          <p:nvPr/>
        </p:nvSpPr>
        <p:spPr bwMode="auto">
          <a:xfrm>
            <a:off x="2438400" y="1066800"/>
            <a:ext cx="2590800" cy="152400"/>
          </a:xfrm>
          <a:prstGeom prst="ellips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4" name="Line 26"/>
          <p:cNvSpPr>
            <a:spLocks noChangeShapeType="1"/>
          </p:cNvSpPr>
          <p:nvPr/>
        </p:nvSpPr>
        <p:spPr bwMode="auto">
          <a:xfrm>
            <a:off x="3733800" y="2552700"/>
            <a:ext cx="0" cy="22479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" name="Oval 54"/>
          <p:cNvSpPr>
            <a:spLocks noChangeArrowheads="1"/>
          </p:cNvSpPr>
          <p:nvPr/>
        </p:nvSpPr>
        <p:spPr bwMode="auto">
          <a:xfrm>
            <a:off x="2057400" y="2667000"/>
            <a:ext cx="304800" cy="3048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cs typeface="Arial" charset="0"/>
            </a:endParaRPr>
          </a:p>
        </p:txBody>
      </p:sp>
      <p:sp>
        <p:nvSpPr>
          <p:cNvPr id="58" name="Line 62"/>
          <p:cNvSpPr>
            <a:spLocks noChangeShapeType="1"/>
          </p:cNvSpPr>
          <p:nvPr/>
        </p:nvSpPr>
        <p:spPr bwMode="auto">
          <a:xfrm>
            <a:off x="2082800" y="27432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" dur="3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5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5" dur="5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7" grpId="0" animBg="1"/>
      <p:bldP spid="5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763"/>
            <a:ext cx="5562600" cy="672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1" name="TextBox 3"/>
          <p:cNvSpPr txBox="1">
            <a:spLocks noChangeArrowheads="1"/>
          </p:cNvSpPr>
          <p:nvPr/>
        </p:nvSpPr>
        <p:spPr bwMode="auto">
          <a:xfrm>
            <a:off x="5562600" y="762000"/>
            <a:ext cx="3506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/>
              <a:t>Ground Water Monitoring Tool</a:t>
            </a:r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5" y="1695450"/>
            <a:ext cx="2335213" cy="506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85" y="793353"/>
            <a:ext cx="2714259" cy="5880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747629"/>
            <a:ext cx="2819400" cy="611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2021" y="793353"/>
            <a:ext cx="2729754" cy="5912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9" name="TextBox 1"/>
          <p:cNvSpPr txBox="1">
            <a:spLocks noChangeArrowheads="1"/>
          </p:cNvSpPr>
          <p:nvPr/>
        </p:nvSpPr>
        <p:spPr bwMode="auto">
          <a:xfrm>
            <a:off x="1374775" y="87313"/>
            <a:ext cx="6656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b="1"/>
              <a:t>Download the app from https://wmt.indiaobservatory.org.in</a:t>
            </a:r>
          </a:p>
        </p:txBody>
      </p:sp>
      <p:sp>
        <p:nvSpPr>
          <p:cNvPr id="3" name="Oval 2"/>
          <p:cNvSpPr/>
          <p:nvPr/>
        </p:nvSpPr>
        <p:spPr>
          <a:xfrm>
            <a:off x="542925" y="4540250"/>
            <a:ext cx="2209800" cy="838200"/>
          </a:xfrm>
          <a:prstGeom prst="ellipse">
            <a:avLst/>
          </a:prstGeom>
          <a:solidFill>
            <a:schemeClr val="bg1">
              <a:lumMod val="65000"/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429000" y="4549775"/>
            <a:ext cx="1447800" cy="250825"/>
          </a:xfrm>
          <a:prstGeom prst="ellipse">
            <a:avLst/>
          </a:prstGeom>
          <a:solidFill>
            <a:schemeClr val="bg1">
              <a:lumMod val="65000"/>
              <a:alpha val="2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152" name="TextBox 3"/>
          <p:cNvSpPr txBox="1">
            <a:spLocks noChangeArrowheads="1"/>
          </p:cNvSpPr>
          <p:nvPr/>
        </p:nvSpPr>
        <p:spPr bwMode="auto">
          <a:xfrm>
            <a:off x="-6350" y="5388852"/>
            <a:ext cx="3308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 dirty="0"/>
              <a:t>Press 3 seconds here to download the app</a:t>
            </a:r>
          </a:p>
        </p:txBody>
      </p:sp>
      <p:sp>
        <p:nvSpPr>
          <p:cNvPr id="6153" name="TextBox 8"/>
          <p:cNvSpPr txBox="1">
            <a:spLocks noChangeArrowheads="1"/>
          </p:cNvSpPr>
          <p:nvPr/>
        </p:nvSpPr>
        <p:spPr bwMode="auto">
          <a:xfrm>
            <a:off x="4495800" y="4078288"/>
            <a:ext cx="1257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/>
              <a:t>Press here to download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Box 4"/>
          <p:cNvSpPr txBox="1">
            <a:spLocks noChangeArrowheads="1"/>
          </p:cNvSpPr>
          <p:nvPr/>
        </p:nvSpPr>
        <p:spPr bwMode="auto">
          <a:xfrm>
            <a:off x="50042" y="-3412"/>
            <a:ext cx="8839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b="1" dirty="0"/>
              <a:t>User registration (One time only)</a:t>
            </a:r>
          </a:p>
          <a:p>
            <a:pPr algn="ctr" eaLnBrk="1" hangingPunct="1"/>
            <a:r>
              <a:rPr lang="en-US" b="1" dirty="0"/>
              <a:t>No Internet is required after registration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0" y="874713"/>
            <a:ext cx="2705036" cy="525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0" y="874713"/>
            <a:ext cx="2571750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773373"/>
            <a:ext cx="2606974" cy="5648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11477" y="6262565"/>
            <a:ext cx="71400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Once you select the district, you will be able to see the list of organization in that district,</a:t>
            </a:r>
          </a:p>
          <a:p>
            <a:pPr algn="ctr"/>
            <a:r>
              <a:rPr lang="en-US" sz="1400" dirty="0" smtClean="0"/>
              <a:t> if your organization name is not there, please select other and write the name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838200"/>
            <a:ext cx="2724761" cy="590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896938"/>
            <a:ext cx="2590800" cy="5616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96938"/>
            <a:ext cx="2667000" cy="590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3352800" y="0"/>
            <a:ext cx="2798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/>
              <a:t>Collection of Data</a:t>
            </a:r>
          </a:p>
        </p:txBody>
      </p:sp>
      <p:sp>
        <p:nvSpPr>
          <p:cNvPr id="8198" name="TextBox 5"/>
          <p:cNvSpPr txBox="1">
            <a:spLocks noChangeArrowheads="1"/>
          </p:cNvSpPr>
          <p:nvPr/>
        </p:nvSpPr>
        <p:spPr bwMode="auto">
          <a:xfrm>
            <a:off x="762000" y="561975"/>
            <a:ext cx="1482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 dirty="0"/>
              <a:t>Click the + button</a:t>
            </a:r>
          </a:p>
        </p:txBody>
      </p:sp>
      <p:sp>
        <p:nvSpPr>
          <p:cNvPr id="7" name="Oval 6"/>
          <p:cNvSpPr/>
          <p:nvPr/>
        </p:nvSpPr>
        <p:spPr>
          <a:xfrm>
            <a:off x="2217738" y="923925"/>
            <a:ext cx="685800" cy="609600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467961" y="1643856"/>
            <a:ext cx="381000" cy="355600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201" name="TextBox 8"/>
          <p:cNvSpPr txBox="1">
            <a:spLocks noChangeArrowheads="1"/>
          </p:cNvSpPr>
          <p:nvPr/>
        </p:nvSpPr>
        <p:spPr bwMode="auto">
          <a:xfrm>
            <a:off x="3505200" y="411791"/>
            <a:ext cx="19832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200" b="1" dirty="0"/>
              <a:t>Check &amp; enable </a:t>
            </a:r>
            <a:r>
              <a:rPr lang="en-US" sz="1200" b="1" dirty="0" smtClean="0"/>
              <a:t>GPS, </a:t>
            </a:r>
          </a:p>
          <a:p>
            <a:pPr algn="ctr" eaLnBrk="1" hangingPunct="1"/>
            <a:r>
              <a:rPr lang="en-US" sz="1200" b="1" dirty="0" smtClean="0"/>
              <a:t>you can see the grid line</a:t>
            </a:r>
            <a:endParaRPr lang="en-US" sz="1200" b="1" dirty="0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057400" y="838200"/>
            <a:ext cx="503238" cy="3905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8" idx="0"/>
          </p:cNvCxnSpPr>
          <p:nvPr/>
        </p:nvCxnSpPr>
        <p:spPr>
          <a:xfrm>
            <a:off x="4876800" y="838200"/>
            <a:ext cx="781661" cy="80565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4" name="TextBox 14"/>
          <p:cNvSpPr txBox="1">
            <a:spLocks noChangeArrowheads="1"/>
          </p:cNvSpPr>
          <p:nvPr/>
        </p:nvSpPr>
        <p:spPr bwMode="auto">
          <a:xfrm>
            <a:off x="6324600" y="228600"/>
            <a:ext cx="26597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 dirty="0" smtClean="0"/>
              <a:t>See the index for your location</a:t>
            </a:r>
          </a:p>
          <a:p>
            <a:pPr eaLnBrk="1" hangingPunct="1"/>
            <a:r>
              <a:rPr lang="en-US" sz="1200" b="1" dirty="0" smtClean="0"/>
              <a:t>(to know the ground water status)</a:t>
            </a:r>
          </a:p>
          <a:p>
            <a:pPr eaLnBrk="1" hangingPunct="1"/>
            <a:r>
              <a:rPr lang="en-US" sz="1200" b="1" dirty="0" smtClean="0"/>
              <a:t>Please zoom out to see the map</a:t>
            </a:r>
            <a:endParaRPr lang="en-US" sz="1200" b="1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7938448" y="797896"/>
            <a:ext cx="702812" cy="79136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75" y="517480"/>
            <a:ext cx="8849133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7908" y="468868"/>
            <a:ext cx="5288692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A collaborative initiative during pre-monsoon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01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990600" y="152400"/>
            <a:ext cx="718818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 dirty="0" smtClean="0"/>
              <a:t>Data collection in the existing well which has been monitored in </a:t>
            </a:r>
            <a:r>
              <a:rPr lang="en-US" sz="1400" b="1" dirty="0" err="1" smtClean="0"/>
              <a:t>premonsoon</a:t>
            </a:r>
            <a:r>
              <a:rPr lang="en-US" sz="1400" b="1" dirty="0" smtClean="0"/>
              <a:t> 2020</a:t>
            </a:r>
            <a:endParaRPr lang="en-US" sz="14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58900"/>
            <a:ext cx="2724761" cy="5903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2743200" y="3581400"/>
            <a:ext cx="0" cy="28194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1905000" y="6352401"/>
            <a:ext cx="210826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 dirty="0"/>
              <a:t>Click </a:t>
            </a:r>
            <a:r>
              <a:rPr lang="en-US" sz="1200" b="1" dirty="0" smtClean="0"/>
              <a:t>here to select village</a:t>
            </a:r>
            <a:endParaRPr lang="en-US" sz="12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604" y="958899"/>
            <a:ext cx="2476995" cy="5366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478" y="945559"/>
            <a:ext cx="2489308" cy="5393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Arrow Connector 9"/>
          <p:cNvCxnSpPr/>
          <p:nvPr/>
        </p:nvCxnSpPr>
        <p:spPr>
          <a:xfrm flipV="1">
            <a:off x="7086600" y="3671500"/>
            <a:ext cx="0" cy="28194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6045131" y="6504801"/>
            <a:ext cx="27286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 dirty="0" smtClean="0"/>
              <a:t>Click on the well  to see the details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3421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92669" cy="626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0" y="6400800"/>
            <a:ext cx="27414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 dirty="0"/>
              <a:t>Click </a:t>
            </a:r>
            <a:r>
              <a:rPr lang="en-US" sz="1200" b="1" dirty="0" smtClean="0"/>
              <a:t>here to enter new water level </a:t>
            </a:r>
          </a:p>
          <a:p>
            <a:pPr eaLnBrk="1" hangingPunct="1"/>
            <a:r>
              <a:rPr lang="en-US" sz="1200" b="1" dirty="0" smtClean="0"/>
              <a:t>in the same well</a:t>
            </a:r>
            <a:endParaRPr lang="en-US" sz="1200" b="1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432686" y="2590800"/>
            <a:ext cx="0" cy="38100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-1"/>
            <a:ext cx="2971800" cy="643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6099412" y="2348895"/>
            <a:ext cx="304686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 dirty="0" smtClean="0"/>
              <a:t>1. If you are taking data from field, </a:t>
            </a:r>
          </a:p>
          <a:p>
            <a:pPr eaLnBrk="1" hangingPunct="1"/>
            <a:r>
              <a:rPr lang="en-US" sz="1200" b="1" dirty="0" smtClean="0"/>
              <a:t>please select “Actual”</a:t>
            </a:r>
          </a:p>
          <a:p>
            <a:pPr eaLnBrk="1" hangingPunct="1"/>
            <a:endParaRPr lang="en-US" sz="1200" b="1" dirty="0"/>
          </a:p>
          <a:p>
            <a:pPr eaLnBrk="1" hangingPunct="1"/>
            <a:r>
              <a:rPr lang="en-US" sz="1200" b="1" dirty="0" smtClean="0"/>
              <a:t>2. If it is a training program, please</a:t>
            </a:r>
            <a:r>
              <a:rPr lang="en-US" sz="1200" b="1" dirty="0"/>
              <a:t> </a:t>
            </a:r>
            <a:r>
              <a:rPr lang="en-US" sz="1200" b="1" dirty="0" smtClean="0"/>
              <a:t>select “Training”</a:t>
            </a:r>
          </a:p>
          <a:p>
            <a:pPr eaLnBrk="1" hangingPunct="1"/>
            <a:endParaRPr lang="en-US" sz="1200" b="1" dirty="0"/>
          </a:p>
          <a:p>
            <a:pPr eaLnBrk="1" hangingPunct="1"/>
            <a:r>
              <a:rPr lang="en-US" sz="1200" b="1" dirty="0" smtClean="0"/>
              <a:t>3. If you want to test the tool, please select “Testing”</a:t>
            </a:r>
          </a:p>
        </p:txBody>
      </p:sp>
    </p:spTree>
    <p:extLst>
      <p:ext uri="{BB962C8B-B14F-4D97-AF65-F5344CB8AC3E}">
        <p14:creationId xmlns:p14="http://schemas.microsoft.com/office/powerpoint/2010/main" val="128415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923925"/>
            <a:ext cx="27432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96938"/>
            <a:ext cx="2667000" cy="590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175" y="923925"/>
            <a:ext cx="2738438" cy="59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7" name="TextBox 4"/>
          <p:cNvSpPr txBox="1">
            <a:spLocks noChangeArrowheads="1"/>
          </p:cNvSpPr>
          <p:nvPr/>
        </p:nvSpPr>
        <p:spPr bwMode="auto">
          <a:xfrm>
            <a:off x="2209800" y="0"/>
            <a:ext cx="50016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 dirty="0"/>
              <a:t>Collection of </a:t>
            </a:r>
            <a:r>
              <a:rPr lang="en-US" sz="2400" b="1" dirty="0" smtClean="0"/>
              <a:t>Data from new well </a:t>
            </a:r>
            <a:endParaRPr lang="en-US" sz="2400" b="1" dirty="0"/>
          </a:p>
        </p:txBody>
      </p:sp>
      <p:sp>
        <p:nvSpPr>
          <p:cNvPr id="8198" name="TextBox 5"/>
          <p:cNvSpPr txBox="1">
            <a:spLocks noChangeArrowheads="1"/>
          </p:cNvSpPr>
          <p:nvPr/>
        </p:nvSpPr>
        <p:spPr bwMode="auto">
          <a:xfrm>
            <a:off x="762000" y="561975"/>
            <a:ext cx="14827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 dirty="0"/>
              <a:t>Click the + button</a:t>
            </a:r>
          </a:p>
        </p:txBody>
      </p:sp>
      <p:sp>
        <p:nvSpPr>
          <p:cNvPr id="7" name="Oval 6"/>
          <p:cNvSpPr/>
          <p:nvPr/>
        </p:nvSpPr>
        <p:spPr>
          <a:xfrm>
            <a:off x="2217738" y="923925"/>
            <a:ext cx="685800" cy="609600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576888" y="1433513"/>
            <a:ext cx="381000" cy="355600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201" name="TextBox 8"/>
          <p:cNvSpPr txBox="1">
            <a:spLocks noChangeArrowheads="1"/>
          </p:cNvSpPr>
          <p:nvPr/>
        </p:nvSpPr>
        <p:spPr bwMode="auto">
          <a:xfrm>
            <a:off x="3906838" y="560388"/>
            <a:ext cx="16986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/>
              <a:t>Check &amp; enable GPS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057400" y="838200"/>
            <a:ext cx="503238" cy="3905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876800" y="838200"/>
            <a:ext cx="741363" cy="6953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4" name="TextBox 14"/>
          <p:cNvSpPr txBox="1">
            <a:spLocks noChangeArrowheads="1"/>
          </p:cNvSpPr>
          <p:nvPr/>
        </p:nvSpPr>
        <p:spPr bwMode="auto">
          <a:xfrm>
            <a:off x="7150100" y="574675"/>
            <a:ext cx="11557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 dirty="0"/>
              <a:t>Take the data</a:t>
            </a:r>
          </a:p>
        </p:txBody>
      </p:sp>
      <p:sp>
        <p:nvSpPr>
          <p:cNvPr id="16" name="Oval 15"/>
          <p:cNvSpPr/>
          <p:nvPr/>
        </p:nvSpPr>
        <p:spPr>
          <a:xfrm>
            <a:off x="8736013" y="2006600"/>
            <a:ext cx="381000" cy="355600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7" name="Straight Arrow Connector 16"/>
          <p:cNvCxnSpPr>
            <a:endCxn id="16" idx="1"/>
          </p:cNvCxnSpPr>
          <p:nvPr/>
        </p:nvCxnSpPr>
        <p:spPr>
          <a:xfrm>
            <a:off x="7689850" y="838200"/>
            <a:ext cx="1101725" cy="12207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43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066800"/>
            <a:ext cx="267335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066800"/>
            <a:ext cx="2571750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3352800" y="0"/>
            <a:ext cx="27987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/>
              <a:t>Collection of Data</a:t>
            </a:r>
          </a:p>
        </p:txBody>
      </p:sp>
      <p:sp>
        <p:nvSpPr>
          <p:cNvPr id="5" name="Oval 4"/>
          <p:cNvSpPr/>
          <p:nvPr/>
        </p:nvSpPr>
        <p:spPr>
          <a:xfrm>
            <a:off x="609600" y="1066800"/>
            <a:ext cx="685800" cy="609600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949325" y="838200"/>
            <a:ext cx="574675" cy="34766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3" name="TextBox 7"/>
          <p:cNvSpPr txBox="1">
            <a:spLocks noChangeArrowheads="1"/>
          </p:cNvSpPr>
          <p:nvPr/>
        </p:nvSpPr>
        <p:spPr bwMode="auto">
          <a:xfrm>
            <a:off x="762000" y="561975"/>
            <a:ext cx="39846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/>
              <a:t>Click the button to capture screen and location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2084388" cy="451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08200"/>
            <a:ext cx="2192338" cy="474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8" y="2076450"/>
            <a:ext cx="2189162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288925" y="230188"/>
            <a:ext cx="2798763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/>
              <a:t>Collection of Data</a:t>
            </a:r>
          </a:p>
        </p:txBody>
      </p:sp>
      <p:sp>
        <p:nvSpPr>
          <p:cNvPr id="10246" name="TextBox 7"/>
          <p:cNvSpPr txBox="1">
            <a:spLocks noChangeArrowheads="1"/>
          </p:cNvSpPr>
          <p:nvPr/>
        </p:nvSpPr>
        <p:spPr bwMode="auto">
          <a:xfrm>
            <a:off x="2286000" y="1905000"/>
            <a:ext cx="13001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/>
              <a:t>Fill up the form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653062"/>
              </p:ext>
            </p:extLst>
          </p:nvPr>
        </p:nvGraphicFramePr>
        <p:xfrm>
          <a:off x="3468687" y="9273"/>
          <a:ext cx="5640387" cy="19366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6884"/>
                <a:gridCol w="2847574"/>
                <a:gridCol w="1505929"/>
              </a:tblGrid>
              <a:tr h="22288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err="1">
                          <a:effectLst/>
                        </a:rPr>
                        <a:t>Nos</a:t>
                      </a:r>
                      <a:r>
                        <a:rPr lang="en-US" sz="1400" b="1" u="none" strike="noStrike" dirty="0">
                          <a:effectLst/>
                        </a:rPr>
                        <a:t> of Questions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Questions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Data input methods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Q1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Screen capture and Location (</a:t>
                      </a:r>
                      <a:r>
                        <a:rPr lang="en-US" sz="1100" u="none" strike="noStrike" dirty="0" err="1">
                          <a:effectLst/>
                        </a:rPr>
                        <a:t>Lat</a:t>
                      </a:r>
                      <a:r>
                        <a:rPr lang="en-US" sz="1100" u="none" strike="noStrike" dirty="0">
                          <a:effectLst/>
                        </a:rPr>
                        <a:t>/Long/Alt)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Button press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Q2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State-District-Block-Village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Dropdown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Q3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Habitation Name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Text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Q4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Name of the Well owner/well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Text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Q5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Type of Well (Open/Bore)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Dropdown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Q6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Does the well have water (Yes/No)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Dropdown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Q7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If Yes- Depth to water, If No- Well depth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Text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Q8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Photograph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Button press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Q9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Water Quality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Dropdown &amp; Text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6" marR="9526" marT="952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2461846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5774" y="584200"/>
            <a:ext cx="2438400" cy="528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025" y="6488668"/>
            <a:ext cx="5993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If you want to collect water quality data, please click here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447800" y="4724400"/>
            <a:ext cx="0" cy="176426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842846" y="4724400"/>
            <a:ext cx="1982928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047999" y="434340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Fill the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5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85875"/>
            <a:ext cx="2571750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0" y="1285875"/>
            <a:ext cx="2571750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285875"/>
            <a:ext cx="257651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3352800" y="0"/>
            <a:ext cx="2679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/>
              <a:t>Submit the data </a:t>
            </a:r>
          </a:p>
        </p:txBody>
      </p:sp>
      <p:sp>
        <p:nvSpPr>
          <p:cNvPr id="11270" name="TextBox 5"/>
          <p:cNvSpPr txBox="1">
            <a:spLocks noChangeArrowheads="1"/>
          </p:cNvSpPr>
          <p:nvPr/>
        </p:nvSpPr>
        <p:spPr bwMode="auto">
          <a:xfrm>
            <a:off x="20638" y="838200"/>
            <a:ext cx="35512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/>
              <a:t>Click submit button to save the data in mobile</a:t>
            </a:r>
          </a:p>
        </p:txBody>
      </p:sp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3622675" y="838200"/>
            <a:ext cx="2543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/>
              <a:t>Click here to see the saved form</a:t>
            </a:r>
          </a:p>
        </p:txBody>
      </p:sp>
      <p:sp>
        <p:nvSpPr>
          <p:cNvPr id="8" name="Oval 7"/>
          <p:cNvSpPr/>
          <p:nvPr/>
        </p:nvSpPr>
        <p:spPr>
          <a:xfrm>
            <a:off x="5700713" y="2616200"/>
            <a:ext cx="381000" cy="355600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Arrow Connector 8"/>
          <p:cNvCxnSpPr>
            <a:endCxn id="8" idx="1"/>
          </p:cNvCxnSpPr>
          <p:nvPr/>
        </p:nvCxnSpPr>
        <p:spPr>
          <a:xfrm>
            <a:off x="4781550" y="1114425"/>
            <a:ext cx="974725" cy="155416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7010400" y="5919788"/>
            <a:ext cx="1447800" cy="357187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8132763" y="4419600"/>
            <a:ext cx="0" cy="15001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6" name="TextBox 15"/>
          <p:cNvSpPr txBox="1">
            <a:spLocks noChangeArrowheads="1"/>
          </p:cNvSpPr>
          <p:nvPr/>
        </p:nvSpPr>
        <p:spPr bwMode="auto">
          <a:xfrm>
            <a:off x="6507163" y="4132263"/>
            <a:ext cx="22209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/>
              <a:t>Select and Upload the form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063" y="1285875"/>
            <a:ext cx="2571750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5875"/>
            <a:ext cx="2576513" cy="558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1247775"/>
            <a:ext cx="2571750" cy="557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3" name="TextBox 4"/>
          <p:cNvSpPr txBox="1">
            <a:spLocks noChangeArrowheads="1"/>
          </p:cNvSpPr>
          <p:nvPr/>
        </p:nvSpPr>
        <p:spPr bwMode="auto">
          <a:xfrm>
            <a:off x="0" y="990600"/>
            <a:ext cx="36909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 b="1"/>
              <a:t>Click here to see the form after submission also</a:t>
            </a:r>
          </a:p>
        </p:txBody>
      </p:sp>
      <p:sp>
        <p:nvSpPr>
          <p:cNvPr id="6" name="Oval 5"/>
          <p:cNvSpPr/>
          <p:nvPr/>
        </p:nvSpPr>
        <p:spPr>
          <a:xfrm>
            <a:off x="2209800" y="2921000"/>
            <a:ext cx="381000" cy="355600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Arrow Connector 6"/>
          <p:cNvCxnSpPr>
            <a:stCxn id="12293" idx="2"/>
            <a:endCxn id="6" idx="1"/>
          </p:cNvCxnSpPr>
          <p:nvPr/>
        </p:nvCxnSpPr>
        <p:spPr>
          <a:xfrm>
            <a:off x="1844675" y="1266825"/>
            <a:ext cx="420688" cy="170656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4141788" y="5597525"/>
            <a:ext cx="868362" cy="355600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" name="Straight Arrow Connector 9"/>
          <p:cNvCxnSpPr>
            <a:stCxn id="9" idx="6"/>
          </p:cNvCxnSpPr>
          <p:nvPr/>
        </p:nvCxnSpPr>
        <p:spPr>
          <a:xfrm flipV="1">
            <a:off x="5010150" y="4343400"/>
            <a:ext cx="1485900" cy="14319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8" name="TextBox 12"/>
          <p:cNvSpPr txBox="1">
            <a:spLocks noChangeArrowheads="1"/>
          </p:cNvSpPr>
          <p:nvPr/>
        </p:nvSpPr>
        <p:spPr bwMode="auto">
          <a:xfrm>
            <a:off x="1447800" y="19050"/>
            <a:ext cx="6762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 b="1"/>
              <a:t>Data visualization after submission in mobile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447800" y="19050"/>
            <a:ext cx="66278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/>
              <a:t>Data visualization after submission in portal</a:t>
            </a:r>
          </a:p>
          <a:p>
            <a:pPr algn="ctr" eaLnBrk="1" hangingPunct="1"/>
            <a:r>
              <a:rPr lang="en-US" sz="2400" b="1"/>
              <a:t>https://wmt.indiaobservatory.org.in</a:t>
            </a:r>
          </a:p>
        </p:txBody>
      </p:sp>
      <p:sp>
        <p:nvSpPr>
          <p:cNvPr id="13316" name="TextBox 2"/>
          <p:cNvSpPr txBox="1">
            <a:spLocks noChangeArrowheads="1"/>
          </p:cNvSpPr>
          <p:nvPr/>
        </p:nvSpPr>
        <p:spPr bwMode="auto">
          <a:xfrm>
            <a:off x="3375025" y="5715000"/>
            <a:ext cx="2339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400" b="1"/>
              <a:t>Temporary User id: guest</a:t>
            </a:r>
          </a:p>
          <a:p>
            <a:pPr algn="ctr" eaLnBrk="1" hangingPunct="1"/>
            <a:r>
              <a:rPr lang="en-US" sz="1400" b="1"/>
              <a:t>Password: guest2018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0445"/>
            <a:ext cx="9129518" cy="408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447800" y="19050"/>
            <a:ext cx="66278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/>
              <a:t>Data visualization after submission in portal</a:t>
            </a:r>
          </a:p>
          <a:p>
            <a:pPr algn="ctr" eaLnBrk="1" hangingPunct="1"/>
            <a:r>
              <a:rPr lang="en-US" sz="2400" b="1"/>
              <a:t>https://wmt.indiaobservatory.org.in</a:t>
            </a:r>
          </a:p>
        </p:txBody>
      </p:sp>
      <p:pic>
        <p:nvPicPr>
          <p:cNvPr id="143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309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0" y="2209800"/>
            <a:ext cx="868363" cy="355600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Arrow Connector 4"/>
          <p:cNvCxnSpPr>
            <a:stCxn id="4" idx="6"/>
          </p:cNvCxnSpPr>
          <p:nvPr/>
        </p:nvCxnSpPr>
        <p:spPr>
          <a:xfrm>
            <a:off x="868363" y="2387600"/>
            <a:ext cx="0" cy="32512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7970838" y="2667000"/>
            <a:ext cx="868362" cy="355600"/>
          </a:xfrm>
          <a:prstGeom prst="ellipse">
            <a:avLst/>
          </a:prstGeom>
          <a:solidFill>
            <a:srgbClr val="92D050">
              <a:alpha val="5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Arrow Connector 7"/>
          <p:cNvCxnSpPr>
            <a:stCxn id="7" idx="6"/>
          </p:cNvCxnSpPr>
          <p:nvPr/>
        </p:nvCxnSpPr>
        <p:spPr>
          <a:xfrm>
            <a:off x="8839200" y="2844800"/>
            <a:ext cx="0" cy="32512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4" name="TextBox 5"/>
          <p:cNvSpPr txBox="1">
            <a:spLocks noChangeArrowheads="1"/>
          </p:cNvSpPr>
          <p:nvPr/>
        </p:nvSpPr>
        <p:spPr bwMode="auto">
          <a:xfrm>
            <a:off x="0" y="5638800"/>
            <a:ext cx="28098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/>
              <a:t>Click here to see the forms</a:t>
            </a:r>
          </a:p>
        </p:txBody>
      </p:sp>
      <p:sp>
        <p:nvSpPr>
          <p:cNvPr id="14345" name="TextBox 9"/>
          <p:cNvSpPr txBox="1">
            <a:spLocks noChangeArrowheads="1"/>
          </p:cNvSpPr>
          <p:nvPr/>
        </p:nvSpPr>
        <p:spPr bwMode="auto">
          <a:xfrm>
            <a:off x="5614988" y="6096000"/>
            <a:ext cx="352901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/>
              <a:t>Click here to download data in pdf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7872"/>
            <a:ext cx="5867400" cy="11430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We 40 organizations together collected pre monsoon 2020 water level (12 states, 330 blocks and 17200+ wells)</a:t>
            </a:r>
            <a:endParaRPr lang="en-US" sz="2800" dirty="0"/>
          </a:p>
        </p:txBody>
      </p:sp>
      <p:pic>
        <p:nvPicPr>
          <p:cNvPr id="1032" name="Picture 8" descr="C:\Users\fes\Desktop\map of wmt\wmt_ind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3" y="1485900"/>
            <a:ext cx="2533678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66800" y="1219200"/>
            <a:ext cx="3893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wmt.indiaobservatory.org.in</a:t>
            </a:r>
            <a:endParaRPr lang="en-US" dirty="0"/>
          </a:p>
        </p:txBody>
      </p:sp>
      <p:pic>
        <p:nvPicPr>
          <p:cNvPr id="9" name="Picture 2" descr="C:\Users\GIS-86\Dropbox\WMTMAPS\mandalgarh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334" y="75362"/>
            <a:ext cx="3168352" cy="6715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6550" y="5042118"/>
            <a:ext cx="558947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Outcomes: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Captured local variation of water level 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Higher granularity in data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Identified local Recharge and Discharge zone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Identified ground water flow path and contour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Depth to water from surface to access water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Higher accuracy in DST for soil and water conservation </a:t>
            </a:r>
            <a:endParaRPr lang="en-US" sz="16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602" y="1981200"/>
            <a:ext cx="3417542" cy="2605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38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37" y="1371600"/>
            <a:ext cx="9099440" cy="53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20529" y="152400"/>
            <a:ext cx="91977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Data is also available in India Observatory Data Platform to correlate </a:t>
            </a:r>
          </a:p>
          <a:p>
            <a:pPr algn="ctr"/>
            <a:r>
              <a:rPr lang="en-US" b="1" dirty="0" smtClean="0"/>
              <a:t>with other 1800+ data layers of India’s Socio-Economic-Environmental parameters</a:t>
            </a:r>
          </a:p>
          <a:p>
            <a:pPr algn="ctr"/>
            <a:r>
              <a:rPr lang="en-US" u="sng" dirty="0" smtClean="0">
                <a:solidFill>
                  <a:srgbClr val="0070C0"/>
                </a:solidFill>
              </a:rPr>
              <a:t>https://dp.observatory.org.in</a:t>
            </a:r>
            <a:endParaRPr lang="en-US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12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90538" y="5181600"/>
            <a:ext cx="8229600" cy="762000"/>
          </a:xfrm>
        </p:spPr>
        <p:txBody>
          <a:bodyPr/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Thank you</a:t>
            </a:r>
          </a:p>
        </p:txBody>
      </p:sp>
      <p:sp>
        <p:nvSpPr>
          <p:cNvPr id="15363" name="Rectangle 1"/>
          <p:cNvSpPr>
            <a:spLocks noChangeArrowheads="1"/>
          </p:cNvSpPr>
          <p:nvPr/>
        </p:nvSpPr>
        <p:spPr bwMode="auto">
          <a:xfrm>
            <a:off x="261938" y="914400"/>
            <a:ext cx="872966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For instructions on how to use the android app and to know more about this initiative kindly refer to the documents in this link - </a:t>
            </a:r>
            <a:r>
              <a:rPr lang="en-US" sz="24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2" tooltip="https://www.indiaobservatory.org.in/tool/gmt"/>
              </a:rPr>
              <a:t>https://</a:t>
            </a:r>
            <a:r>
              <a:rPr lang="en-US" sz="24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2" tooltip="https://www.indiaobservatory.org.in/tool/gmt"/>
              </a:rPr>
              <a:t>www.indiaobservatory.org.in/tool/gmt</a:t>
            </a:r>
            <a:endParaRPr lang="en-US" sz="2400" u="sng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download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app </a:t>
            </a: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 contribute/visualize the data - register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yourself and access the page - </a:t>
            </a:r>
            <a:r>
              <a:rPr lang="en-US" sz="2400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hlinkClick r:id="rId3" tooltip="https://wmt.indiaobservatory.org.in/"/>
              </a:rPr>
              <a:t>https://wmt.indiaobservatory.org.in/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Write </a:t>
            </a:r>
            <a:r>
              <a:rPr 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to us: </a:t>
            </a:r>
            <a:r>
              <a:rPr lang="en-US" sz="2400" u="sng" dirty="0">
                <a:solidFill>
                  <a:srgbClr val="3366FF"/>
                </a:solidFill>
                <a:latin typeface="Times New Roman" pitchFamily="18" charset="0"/>
                <a:cs typeface="Times New Roman" pitchFamily="18" charset="0"/>
              </a:rPr>
              <a:t>support@indiaobservatory.org.in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10376"/>
            <a:ext cx="8487669" cy="68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14959"/>
            <a:ext cx="8197585" cy="6551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-29585" y="-27384"/>
            <a:ext cx="85286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One example: Comparison of Ground Water Data in Rajasthan (CGWB and WMT data)</a:t>
            </a:r>
            <a:endParaRPr lang="en-IN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5496" y="5895201"/>
            <a:ext cx="3352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 </a:t>
            </a:r>
            <a:r>
              <a:rPr lang="el-GR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 smtClean="0"/>
              <a:t>CGWB (2007-17)= 1049 wells (326sqkm/well)  </a:t>
            </a:r>
            <a:endParaRPr lang="en-IN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94190" y="6307588"/>
            <a:ext cx="37153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</a:rPr>
              <a:t> </a:t>
            </a:r>
            <a:r>
              <a:rPr lang="en-US" sz="1200" b="1" dirty="0" smtClean="0"/>
              <a:t>Well Monitoring Tool 2020 = 6014 wells (12 districts)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876864"/>
              </p:ext>
            </p:extLst>
          </p:nvPr>
        </p:nvGraphicFramePr>
        <p:xfrm>
          <a:off x="2221724" y="469378"/>
          <a:ext cx="4824535" cy="4696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1518"/>
                <a:gridCol w="1162765"/>
                <a:gridCol w="1200273"/>
                <a:gridCol w="1279979"/>
              </a:tblGrid>
              <a:tr h="26026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Water Monitoring Tool Data, 2020 Pre Monsoon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591565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District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Geographic Area (</a:t>
                      </a:r>
                      <a:r>
                        <a:rPr lang="en-IN" sz="1600" b="1" u="none" strike="noStrike" dirty="0" err="1">
                          <a:effectLst/>
                        </a:rPr>
                        <a:t>sqkm</a:t>
                      </a:r>
                      <a:r>
                        <a:rPr lang="en-IN" sz="1600" b="1" u="none" strike="noStrike" dirty="0">
                          <a:effectLst/>
                        </a:rPr>
                        <a:t>)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No of Wells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Area (</a:t>
                      </a:r>
                      <a:r>
                        <a:rPr lang="en-IN" sz="1600" b="1" u="none" strike="noStrike" dirty="0" err="1">
                          <a:effectLst/>
                        </a:rPr>
                        <a:t>sqkm</a:t>
                      </a:r>
                      <a:r>
                        <a:rPr lang="en-IN" sz="1600" b="1" u="none" strike="noStrike" dirty="0">
                          <a:effectLst/>
                        </a:rPr>
                        <a:t>)/Well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 err="1">
                          <a:effectLst/>
                        </a:rPr>
                        <a:t>Bhilwara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10509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2098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5.0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 err="1">
                          <a:effectLst/>
                        </a:rPr>
                        <a:t>Chittaurgarh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7822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581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13.5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 dirty="0">
                          <a:effectLst/>
                        </a:rPr>
                        <a:t>Udaipur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11724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524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22.4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Pratapgarh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4117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1325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3.1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Sirohi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5136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301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17.1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Ajmer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8481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59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143.7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Barmer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28387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127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223.5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Rajsamand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4551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231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19.7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Tonk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7194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106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67.9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Dungarpur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3770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86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43.8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Pali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12387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405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30.6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u="none" strike="noStrike">
                          <a:effectLst/>
                        </a:rPr>
                        <a:t>Jaipur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11152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>
                          <a:effectLst/>
                        </a:rPr>
                        <a:t>71</a:t>
                      </a:r>
                      <a:endParaRPr lang="en-IN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IN" sz="1400" u="none" strike="noStrike" dirty="0">
                          <a:effectLst/>
                        </a:rPr>
                        <a:t>157.1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9578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 smtClean="0">
                          <a:effectLst/>
                        </a:rPr>
                        <a:t>Average Area (</a:t>
                      </a:r>
                      <a:r>
                        <a:rPr lang="en-IN" sz="1600" b="1" u="none" strike="noStrike" dirty="0" err="1" smtClean="0">
                          <a:effectLst/>
                        </a:rPr>
                        <a:t>sqkm</a:t>
                      </a:r>
                      <a:r>
                        <a:rPr lang="en-IN" sz="1600" b="1" u="none" strike="noStrike" dirty="0" smtClean="0">
                          <a:effectLst/>
                        </a:rPr>
                        <a:t>)/Well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 smtClean="0">
                          <a:effectLst/>
                        </a:rPr>
                        <a:t>62.3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0" name="Oval 9"/>
          <p:cNvSpPr/>
          <p:nvPr/>
        </p:nvSpPr>
        <p:spPr>
          <a:xfrm>
            <a:off x="23579" y="5967041"/>
            <a:ext cx="108012" cy="12895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592" y="6404606"/>
            <a:ext cx="108012" cy="12895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81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22" y="1124744"/>
            <a:ext cx="9165501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88032" y="613059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 smtClean="0"/>
              <a:t>Well Monitoring Tool = 2090 wells (5.02 </a:t>
            </a:r>
            <a:r>
              <a:rPr lang="en-US" sz="1400" b="1" dirty="0" err="1" smtClean="0"/>
              <a:t>sqkm</a:t>
            </a:r>
            <a:r>
              <a:rPr lang="en-US" sz="1400" b="1" dirty="0" smtClean="0"/>
              <a:t>/well)</a:t>
            </a:r>
            <a:endParaRPr lang="en-IN" sz="1400" b="1" dirty="0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8957"/>
            <a:ext cx="9144000" cy="459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56" y="2209784"/>
            <a:ext cx="1545986" cy="458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101402" y="172671"/>
            <a:ext cx="66308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Zoom to Ground Water Data in </a:t>
            </a:r>
            <a:r>
              <a:rPr lang="en-US" sz="2000" b="1" dirty="0" err="1" smtClean="0"/>
              <a:t>Bhilwara</a:t>
            </a:r>
            <a:r>
              <a:rPr lang="en-US" sz="2000" b="1" dirty="0" smtClean="0"/>
              <a:t> district of Rajasthan</a:t>
            </a:r>
            <a:endParaRPr lang="en-IN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00935" y="5788223"/>
            <a:ext cx="26868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CGWB = 38 wells (276 </a:t>
            </a:r>
            <a:r>
              <a:rPr lang="en-US" sz="1400" b="1" dirty="0" err="1" smtClean="0"/>
              <a:t>sqkm</a:t>
            </a:r>
            <a:r>
              <a:rPr lang="en-US" sz="1400" b="1" dirty="0" smtClean="0"/>
              <a:t>/well)</a:t>
            </a:r>
            <a:endParaRPr lang="en-IN" sz="1400" b="1" dirty="0"/>
          </a:p>
        </p:txBody>
      </p:sp>
      <p:sp>
        <p:nvSpPr>
          <p:cNvPr id="6" name="Oval 5"/>
          <p:cNvSpPr/>
          <p:nvPr/>
        </p:nvSpPr>
        <p:spPr>
          <a:xfrm>
            <a:off x="152519" y="5877631"/>
            <a:ext cx="108012" cy="12895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151046" y="6237312"/>
            <a:ext cx="108012" cy="128959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32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IS-86\Desktop\surfergrid\watertab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26" y="0"/>
            <a:ext cx="84027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699500" y="508030"/>
            <a:ext cx="856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Bijoliya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1196752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Jahazpur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4408" y="2348880"/>
            <a:ext cx="632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Kotri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39952" y="1549658"/>
            <a:ext cx="1074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Shahpura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66991" y="2348880"/>
            <a:ext cx="843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Banera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80564" y="3131676"/>
            <a:ext cx="996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Bhilwara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2355" y="2627620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Mandal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3808" y="3356992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Raipur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79912" y="3491716"/>
            <a:ext cx="819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Sahara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79729" y="1700808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Asind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0294" y="1734324"/>
            <a:ext cx="760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Hurda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342406" y="2492896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>
            <a:stCxn id="5" idx="0"/>
          </p:cNvCxnSpPr>
          <p:nvPr/>
        </p:nvCxnSpPr>
        <p:spPr>
          <a:xfrm flipV="1">
            <a:off x="3417143" y="1979548"/>
            <a:ext cx="0" cy="5133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4854574" y="2101498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21" name="Straight Connector 20"/>
          <p:cNvCxnSpPr>
            <a:stCxn id="20" idx="0"/>
          </p:cNvCxnSpPr>
          <p:nvPr/>
        </p:nvCxnSpPr>
        <p:spPr>
          <a:xfrm flipV="1">
            <a:off x="4929311" y="1844824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5862686" y="1824499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24" name="Straight Connector 23"/>
          <p:cNvCxnSpPr>
            <a:stCxn id="23" idx="0"/>
          </p:cNvCxnSpPr>
          <p:nvPr/>
        </p:nvCxnSpPr>
        <p:spPr>
          <a:xfrm flipV="1">
            <a:off x="5937423" y="1567825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6222726" y="2904619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26" name="Straight Connector 25"/>
          <p:cNvCxnSpPr>
            <a:stCxn id="25" idx="0"/>
          </p:cNvCxnSpPr>
          <p:nvPr/>
        </p:nvCxnSpPr>
        <p:spPr>
          <a:xfrm flipV="1">
            <a:off x="6297463" y="2647945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5508104" y="3613666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28" name="Straight Connector 27"/>
          <p:cNvCxnSpPr>
            <a:stCxn id="27" idx="0"/>
          </p:cNvCxnSpPr>
          <p:nvPr/>
        </p:nvCxnSpPr>
        <p:spPr>
          <a:xfrm flipV="1">
            <a:off x="5582841" y="3356992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7374854" y="2904619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30" name="Straight Connector 29"/>
          <p:cNvCxnSpPr>
            <a:stCxn id="29" idx="0"/>
          </p:cNvCxnSpPr>
          <p:nvPr/>
        </p:nvCxnSpPr>
        <p:spPr>
          <a:xfrm flipV="1">
            <a:off x="7449591" y="2647945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65878" y="2282311"/>
            <a:ext cx="13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Mandalgarh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8172400" y="1392451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33" name="Straight Connector 32"/>
          <p:cNvCxnSpPr>
            <a:stCxn id="32" idx="0"/>
          </p:cNvCxnSpPr>
          <p:nvPr/>
        </p:nvCxnSpPr>
        <p:spPr>
          <a:xfrm flipV="1">
            <a:off x="8247137" y="877362"/>
            <a:ext cx="0" cy="515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3995936" y="3973706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36" name="Straight Connector 35"/>
          <p:cNvCxnSpPr>
            <a:stCxn id="35" idx="0"/>
          </p:cNvCxnSpPr>
          <p:nvPr/>
        </p:nvCxnSpPr>
        <p:spPr>
          <a:xfrm flipV="1">
            <a:off x="4070673" y="3717032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/>
          <p:cNvSpPr/>
          <p:nvPr/>
        </p:nvSpPr>
        <p:spPr>
          <a:xfrm>
            <a:off x="3203848" y="3901698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38" name="Straight Connector 37"/>
          <p:cNvCxnSpPr>
            <a:stCxn id="37" idx="0"/>
          </p:cNvCxnSpPr>
          <p:nvPr/>
        </p:nvCxnSpPr>
        <p:spPr>
          <a:xfrm flipV="1">
            <a:off x="3278585" y="3645024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3779912" y="3192651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40" name="Straight Connector 39"/>
          <p:cNvCxnSpPr>
            <a:stCxn id="39" idx="0"/>
          </p:cNvCxnSpPr>
          <p:nvPr/>
        </p:nvCxnSpPr>
        <p:spPr>
          <a:xfrm flipV="1">
            <a:off x="3854649" y="2935977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/>
          <p:cNvSpPr/>
          <p:nvPr/>
        </p:nvSpPr>
        <p:spPr>
          <a:xfrm>
            <a:off x="2051720" y="2245514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42" name="Straight Connector 41"/>
          <p:cNvCxnSpPr>
            <a:stCxn id="41" idx="0"/>
          </p:cNvCxnSpPr>
          <p:nvPr/>
        </p:nvCxnSpPr>
        <p:spPr>
          <a:xfrm flipV="1">
            <a:off x="2126457" y="1988840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535915" y="4171146"/>
            <a:ext cx="1330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Water Table</a:t>
            </a:r>
            <a:endParaRPr lang="en-IN" b="1" dirty="0">
              <a:solidFill>
                <a:prstClr val="black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93367" y="1999873"/>
            <a:ext cx="42030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</a:rPr>
              <a:t>518</a:t>
            </a:r>
            <a:endParaRPr lang="en-IN" sz="1200" dirty="0">
              <a:solidFill>
                <a:prstClr val="black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0" y="2146113"/>
            <a:ext cx="2064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Elevation wireframe</a:t>
            </a:r>
            <a:endParaRPr lang="en-IN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04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5" grpId="0" animBg="1"/>
      <p:bldP spid="20" grpId="0" animBg="1"/>
      <p:bldP spid="23" grpId="0" animBg="1"/>
      <p:bldP spid="25" grpId="0" animBg="1"/>
      <p:bldP spid="27" grpId="0" animBg="1"/>
      <p:bldP spid="29" grpId="0" animBg="1"/>
      <p:bldP spid="31" grpId="0"/>
      <p:bldP spid="32" grpId="0" animBg="1"/>
      <p:bldP spid="35" grpId="0" animBg="1"/>
      <p:bldP spid="37" grpId="0" animBg="1"/>
      <p:bldP spid="39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IS-86\Desktop\surfergrid\wttb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26" y="13855"/>
            <a:ext cx="84027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2411760" y="2780928"/>
            <a:ext cx="576064" cy="14401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987824" y="2924944"/>
            <a:ext cx="576064" cy="7200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563888" y="2996952"/>
            <a:ext cx="576064" cy="7200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139952" y="3068960"/>
            <a:ext cx="576064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671718" y="3068960"/>
            <a:ext cx="576064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220072" y="2924944"/>
            <a:ext cx="576064" cy="14401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5724128" y="2492896"/>
            <a:ext cx="72008" cy="43204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 flipV="1">
            <a:off x="5760132" y="2060848"/>
            <a:ext cx="36004" cy="43204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5652120" y="1700808"/>
            <a:ext cx="108012" cy="43204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8100392" y="1700808"/>
            <a:ext cx="288032" cy="21602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7812360" y="1916832"/>
            <a:ext cx="288032" cy="21602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7524328" y="2132856"/>
            <a:ext cx="288032" cy="21602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7164288" y="2348880"/>
            <a:ext cx="288032" cy="21602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6876256" y="2564904"/>
            <a:ext cx="288032" cy="21602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6732240" y="2780928"/>
            <a:ext cx="144016" cy="36004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6732240" y="3140968"/>
            <a:ext cx="288032" cy="28803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>
            <a:off x="7020272" y="2240868"/>
            <a:ext cx="504056" cy="10801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6588224" y="2312876"/>
            <a:ext cx="504056" cy="10801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6228184" y="2384884"/>
            <a:ext cx="504056" cy="3600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 flipV="1">
            <a:off x="5868144" y="2204864"/>
            <a:ext cx="360040" cy="21602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5724128" y="1988840"/>
            <a:ext cx="216024" cy="21602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964723" y="2596761"/>
            <a:ext cx="576064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2540787" y="2524753"/>
            <a:ext cx="576064" cy="7373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V="1">
            <a:off x="3116851" y="2488749"/>
            <a:ext cx="576064" cy="37728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3648617" y="2488749"/>
            <a:ext cx="576064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4173196" y="2380737"/>
            <a:ext cx="576064" cy="5400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4574800" y="2276872"/>
            <a:ext cx="576064" cy="139869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/>
          <p:nvPr/>
        </p:nvCxnSpPr>
        <p:spPr>
          <a:xfrm flipV="1">
            <a:off x="5076056" y="1988840"/>
            <a:ext cx="432048" cy="288032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5436096" y="1700808"/>
            <a:ext cx="144016" cy="36004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H="1">
            <a:off x="4572000" y="3645024"/>
            <a:ext cx="288032" cy="21602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4283968" y="3861048"/>
            <a:ext cx="288032" cy="216024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H="1">
            <a:off x="4139952" y="4077072"/>
            <a:ext cx="144016" cy="36004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4167662" y="4437112"/>
            <a:ext cx="0" cy="36004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5131476" y="3586871"/>
            <a:ext cx="576064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5663242" y="3586871"/>
            <a:ext cx="576064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V="1">
            <a:off x="6211596" y="3442855"/>
            <a:ext cx="576064" cy="144016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0" name="Oval 2069"/>
          <p:cNvSpPr/>
          <p:nvPr/>
        </p:nvSpPr>
        <p:spPr>
          <a:xfrm>
            <a:off x="1259632" y="2348880"/>
            <a:ext cx="2160240" cy="1093975"/>
          </a:xfrm>
          <a:prstGeom prst="ellipse">
            <a:avLst/>
          </a:prstGeom>
          <a:solidFill>
            <a:srgbClr val="00B05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79" name="Oval 78"/>
          <p:cNvSpPr/>
          <p:nvPr/>
        </p:nvSpPr>
        <p:spPr>
          <a:xfrm>
            <a:off x="4032744" y="3164574"/>
            <a:ext cx="2160240" cy="1093975"/>
          </a:xfrm>
          <a:prstGeom prst="ellipse">
            <a:avLst/>
          </a:prstGeom>
          <a:solidFill>
            <a:srgbClr val="00B05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80" name="Oval 79"/>
          <p:cNvSpPr/>
          <p:nvPr/>
        </p:nvSpPr>
        <p:spPr>
          <a:xfrm rot="20551182">
            <a:off x="6566940" y="1716654"/>
            <a:ext cx="2160240" cy="1093975"/>
          </a:xfrm>
          <a:prstGeom prst="ellipse">
            <a:avLst/>
          </a:prstGeom>
          <a:solidFill>
            <a:srgbClr val="00B05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4427984" y="1542937"/>
            <a:ext cx="2160240" cy="1093975"/>
          </a:xfrm>
          <a:prstGeom prst="ellipse">
            <a:avLst/>
          </a:prstGeom>
          <a:solidFill>
            <a:srgbClr val="FF00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83" name="Oval 82"/>
          <p:cNvSpPr/>
          <p:nvPr/>
        </p:nvSpPr>
        <p:spPr>
          <a:xfrm>
            <a:off x="2505052" y="3282976"/>
            <a:ext cx="1706908" cy="974116"/>
          </a:xfrm>
          <a:prstGeom prst="ellipse">
            <a:avLst/>
          </a:prstGeom>
          <a:solidFill>
            <a:srgbClr val="FFFF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84" name="Oval 83"/>
          <p:cNvSpPr/>
          <p:nvPr/>
        </p:nvSpPr>
        <p:spPr>
          <a:xfrm>
            <a:off x="6020544" y="2933328"/>
            <a:ext cx="1706908" cy="857170"/>
          </a:xfrm>
          <a:prstGeom prst="ellipse">
            <a:avLst/>
          </a:prstGeom>
          <a:solidFill>
            <a:srgbClr val="FF00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85" name="Oval 84"/>
          <p:cNvSpPr/>
          <p:nvPr/>
        </p:nvSpPr>
        <p:spPr>
          <a:xfrm rot="15700984">
            <a:off x="3477184" y="2360783"/>
            <a:ext cx="1448312" cy="974116"/>
          </a:xfrm>
          <a:prstGeom prst="ellipse">
            <a:avLst/>
          </a:prstGeom>
          <a:solidFill>
            <a:srgbClr val="FFFF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86" name="Oval 85"/>
          <p:cNvSpPr/>
          <p:nvPr/>
        </p:nvSpPr>
        <p:spPr>
          <a:xfrm>
            <a:off x="3693159" y="4180163"/>
            <a:ext cx="991344" cy="513898"/>
          </a:xfrm>
          <a:prstGeom prst="ellipse">
            <a:avLst/>
          </a:prstGeom>
          <a:solidFill>
            <a:srgbClr val="FF00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 rot="20400841">
            <a:off x="4990810" y="2611982"/>
            <a:ext cx="1803776" cy="697931"/>
          </a:xfrm>
          <a:prstGeom prst="ellipse">
            <a:avLst/>
          </a:prstGeom>
          <a:solidFill>
            <a:srgbClr val="FFFF00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88" name="Oval 87"/>
          <p:cNvSpPr/>
          <p:nvPr/>
        </p:nvSpPr>
        <p:spPr>
          <a:xfrm>
            <a:off x="72542" y="1310322"/>
            <a:ext cx="719461" cy="30462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89" name="Oval 88"/>
          <p:cNvSpPr/>
          <p:nvPr/>
        </p:nvSpPr>
        <p:spPr>
          <a:xfrm>
            <a:off x="67847" y="839235"/>
            <a:ext cx="724156" cy="337947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90" name="Oval 89"/>
          <p:cNvSpPr/>
          <p:nvPr/>
        </p:nvSpPr>
        <p:spPr>
          <a:xfrm>
            <a:off x="97850" y="404664"/>
            <a:ext cx="719461" cy="30462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071" name="TextBox 2070"/>
          <p:cNvSpPr txBox="1"/>
          <p:nvPr/>
        </p:nvSpPr>
        <p:spPr>
          <a:xfrm>
            <a:off x="761726" y="425877"/>
            <a:ext cx="1504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prstClr val="black"/>
                </a:solidFill>
              </a:rPr>
              <a:t>Good Recharge Zone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55576" y="878277"/>
            <a:ext cx="17877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prstClr val="black"/>
                </a:solidFill>
              </a:rPr>
              <a:t>Moderate Recharge Zone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763421" y="1351801"/>
            <a:ext cx="11571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prstClr val="black"/>
                </a:solidFill>
              </a:rPr>
              <a:t>Discharge Zone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436096" y="1196752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Jahazpur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5944408" y="2348880"/>
            <a:ext cx="632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Kotri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4139952" y="1549658"/>
            <a:ext cx="1074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Shahpura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352002" y="2380737"/>
            <a:ext cx="843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Banera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4880564" y="3131676"/>
            <a:ext cx="996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Bhilwara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312355" y="2627620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Mandal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2843808" y="3356992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Raipur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3779912" y="3491716"/>
            <a:ext cx="819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Sahara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779729" y="1927865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Asind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2890294" y="1734324"/>
            <a:ext cx="760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Hurda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3342406" y="2492896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05" name="Straight Connector 104"/>
          <p:cNvCxnSpPr>
            <a:stCxn id="104" idx="0"/>
          </p:cNvCxnSpPr>
          <p:nvPr/>
        </p:nvCxnSpPr>
        <p:spPr>
          <a:xfrm flipV="1">
            <a:off x="3417143" y="1979548"/>
            <a:ext cx="0" cy="5133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Oval 105"/>
          <p:cNvSpPr/>
          <p:nvPr/>
        </p:nvSpPr>
        <p:spPr>
          <a:xfrm>
            <a:off x="4854574" y="2101498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07" name="Straight Connector 106"/>
          <p:cNvCxnSpPr>
            <a:stCxn id="106" idx="0"/>
          </p:cNvCxnSpPr>
          <p:nvPr/>
        </p:nvCxnSpPr>
        <p:spPr>
          <a:xfrm flipV="1">
            <a:off x="4929311" y="1844824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Oval 107"/>
          <p:cNvSpPr/>
          <p:nvPr/>
        </p:nvSpPr>
        <p:spPr>
          <a:xfrm>
            <a:off x="5862686" y="1824499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09" name="Straight Connector 108"/>
          <p:cNvCxnSpPr>
            <a:stCxn id="108" idx="0"/>
          </p:cNvCxnSpPr>
          <p:nvPr/>
        </p:nvCxnSpPr>
        <p:spPr>
          <a:xfrm flipV="1">
            <a:off x="5937423" y="1567825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09"/>
          <p:cNvSpPr/>
          <p:nvPr/>
        </p:nvSpPr>
        <p:spPr>
          <a:xfrm>
            <a:off x="6222726" y="2904619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11" name="Straight Connector 110"/>
          <p:cNvCxnSpPr>
            <a:stCxn id="110" idx="0"/>
          </p:cNvCxnSpPr>
          <p:nvPr/>
        </p:nvCxnSpPr>
        <p:spPr>
          <a:xfrm flipV="1">
            <a:off x="6297463" y="2647945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val 111"/>
          <p:cNvSpPr/>
          <p:nvPr/>
        </p:nvSpPr>
        <p:spPr>
          <a:xfrm>
            <a:off x="5508104" y="3613666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13" name="Straight Connector 112"/>
          <p:cNvCxnSpPr>
            <a:stCxn id="112" idx="0"/>
          </p:cNvCxnSpPr>
          <p:nvPr/>
        </p:nvCxnSpPr>
        <p:spPr>
          <a:xfrm flipV="1">
            <a:off x="5582841" y="3356992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Oval 113"/>
          <p:cNvSpPr/>
          <p:nvPr/>
        </p:nvSpPr>
        <p:spPr>
          <a:xfrm>
            <a:off x="7374854" y="2904619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15" name="Straight Connector 114"/>
          <p:cNvCxnSpPr>
            <a:stCxn id="114" idx="0"/>
          </p:cNvCxnSpPr>
          <p:nvPr/>
        </p:nvCxnSpPr>
        <p:spPr>
          <a:xfrm flipV="1">
            <a:off x="7449591" y="2647945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6865878" y="2282311"/>
            <a:ext cx="13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Mandalgarh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17" name="Oval 116"/>
          <p:cNvSpPr/>
          <p:nvPr/>
        </p:nvSpPr>
        <p:spPr>
          <a:xfrm>
            <a:off x="8172400" y="1608475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18" name="Straight Connector 117"/>
          <p:cNvCxnSpPr>
            <a:stCxn id="117" idx="0"/>
          </p:cNvCxnSpPr>
          <p:nvPr/>
        </p:nvCxnSpPr>
        <p:spPr>
          <a:xfrm flipV="1">
            <a:off x="8247137" y="1093386"/>
            <a:ext cx="0" cy="515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Oval 118"/>
          <p:cNvSpPr/>
          <p:nvPr/>
        </p:nvSpPr>
        <p:spPr>
          <a:xfrm>
            <a:off x="3995936" y="3973706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20" name="Straight Connector 119"/>
          <p:cNvCxnSpPr>
            <a:stCxn id="119" idx="0"/>
          </p:cNvCxnSpPr>
          <p:nvPr/>
        </p:nvCxnSpPr>
        <p:spPr>
          <a:xfrm flipV="1">
            <a:off x="4070673" y="3717032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Oval 120"/>
          <p:cNvSpPr/>
          <p:nvPr/>
        </p:nvSpPr>
        <p:spPr>
          <a:xfrm>
            <a:off x="3203848" y="3901698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22" name="Straight Connector 121"/>
          <p:cNvCxnSpPr>
            <a:stCxn id="121" idx="0"/>
          </p:cNvCxnSpPr>
          <p:nvPr/>
        </p:nvCxnSpPr>
        <p:spPr>
          <a:xfrm flipV="1">
            <a:off x="3278585" y="3645024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Oval 122"/>
          <p:cNvSpPr/>
          <p:nvPr/>
        </p:nvSpPr>
        <p:spPr>
          <a:xfrm>
            <a:off x="3779912" y="3192651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24" name="Straight Connector 123"/>
          <p:cNvCxnSpPr>
            <a:stCxn id="123" idx="0"/>
          </p:cNvCxnSpPr>
          <p:nvPr/>
        </p:nvCxnSpPr>
        <p:spPr>
          <a:xfrm flipV="1">
            <a:off x="3854649" y="2935977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Oval 124"/>
          <p:cNvSpPr/>
          <p:nvPr/>
        </p:nvSpPr>
        <p:spPr>
          <a:xfrm>
            <a:off x="2051720" y="2472571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26" name="Straight Connector 125"/>
          <p:cNvCxnSpPr>
            <a:stCxn id="125" idx="0"/>
          </p:cNvCxnSpPr>
          <p:nvPr/>
        </p:nvCxnSpPr>
        <p:spPr>
          <a:xfrm flipV="1">
            <a:off x="2126457" y="2215897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1535915" y="4171146"/>
            <a:ext cx="1330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Water Table</a:t>
            </a:r>
            <a:endParaRPr lang="en-IN" b="1" dirty="0">
              <a:solidFill>
                <a:prstClr val="black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7699500" y="755412"/>
            <a:ext cx="856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Bijoliya</a:t>
            </a:r>
            <a:endParaRPr lang="en-IN" dirty="0">
              <a:solidFill>
                <a:prstClr val="black"/>
              </a:solidFill>
            </a:endParaRPr>
          </a:p>
        </p:txBody>
      </p:sp>
      <p:pic>
        <p:nvPicPr>
          <p:cNvPr id="129" name="Picture 1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430" y="4941167"/>
            <a:ext cx="3310253" cy="1887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72" name="TextBox 2071"/>
          <p:cNvSpPr txBox="1"/>
          <p:nvPr/>
        </p:nvSpPr>
        <p:spPr>
          <a:xfrm>
            <a:off x="6534008" y="4797152"/>
            <a:ext cx="19984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prstClr val="black"/>
                </a:solidFill>
              </a:rPr>
              <a:t>Drainage System in </a:t>
            </a:r>
            <a:r>
              <a:rPr lang="en-US" sz="1200" b="1" dirty="0" err="1" smtClean="0">
                <a:solidFill>
                  <a:prstClr val="black"/>
                </a:solidFill>
              </a:rPr>
              <a:t>Bhilwara</a:t>
            </a:r>
            <a:endParaRPr lang="en-IN" sz="1200" b="1" dirty="0">
              <a:solidFill>
                <a:prstClr val="black"/>
              </a:solidFill>
            </a:endParaRPr>
          </a:p>
        </p:txBody>
      </p:sp>
      <p:cxnSp>
        <p:nvCxnSpPr>
          <p:cNvPr id="2074" name="Straight Arrow Connector 2073"/>
          <p:cNvCxnSpPr/>
          <p:nvPr/>
        </p:nvCxnSpPr>
        <p:spPr>
          <a:xfrm flipH="1" flipV="1">
            <a:off x="8388424" y="6165304"/>
            <a:ext cx="387750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5" name="TextBox 2074"/>
          <p:cNvSpPr txBox="1"/>
          <p:nvPr/>
        </p:nvSpPr>
        <p:spPr>
          <a:xfrm>
            <a:off x="8158545" y="5904982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N</a:t>
            </a:r>
            <a:endParaRPr lang="en-IN" dirty="0">
              <a:solidFill>
                <a:prstClr val="black"/>
              </a:solidFill>
            </a:endParaRPr>
          </a:p>
        </p:txBody>
      </p:sp>
      <p:cxnSp>
        <p:nvCxnSpPr>
          <p:cNvPr id="134" name="Straight Arrow Connector 133"/>
          <p:cNvCxnSpPr/>
          <p:nvPr/>
        </p:nvCxnSpPr>
        <p:spPr>
          <a:xfrm>
            <a:off x="107504" y="6669360"/>
            <a:ext cx="576064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6" name="TextBox 2075"/>
          <p:cNvSpPr txBox="1"/>
          <p:nvPr/>
        </p:nvSpPr>
        <p:spPr>
          <a:xfrm>
            <a:off x="644736" y="6536377"/>
            <a:ext cx="17431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prstClr val="black"/>
                </a:solidFill>
              </a:rPr>
              <a:t>Ground Water flow path</a:t>
            </a:r>
            <a:endParaRPr lang="en-IN" sz="1200" b="1" dirty="0">
              <a:solidFill>
                <a:prstClr val="black"/>
              </a:solidFill>
            </a:endParaRPr>
          </a:p>
        </p:txBody>
      </p:sp>
      <p:sp>
        <p:nvSpPr>
          <p:cNvPr id="130" name="Oval 129"/>
          <p:cNvSpPr/>
          <p:nvPr/>
        </p:nvSpPr>
        <p:spPr>
          <a:xfrm>
            <a:off x="4782566" y="2863969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131" name="Straight Connector 130"/>
          <p:cNvCxnSpPr>
            <a:stCxn id="130" idx="0"/>
          </p:cNvCxnSpPr>
          <p:nvPr/>
        </p:nvCxnSpPr>
        <p:spPr>
          <a:xfrm flipV="1">
            <a:off x="4857303" y="2636912"/>
            <a:ext cx="5529" cy="2270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81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4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4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6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8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1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4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 tmFilter="0, 0; .2, .5; .8, .5; 1, 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7" dur="250" autoRev="1" fill="hold"/>
                                        <p:tgtEl>
                                          <p:spTgt spid="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8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0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 tmFilter="0, 0; .2, .5; .8, .5; 1, 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250" autoRev="1" fill="hold"/>
                                        <p:tgtEl>
                                          <p:spTgt spid="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6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7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9" dur="25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2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6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8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4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5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8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0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2" dur="500" tmFilter="0, 0; .2, .5; .8, .5; 1, 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3" dur="250" autoRev="1" fill="hold"/>
                                        <p:tgtEl>
                                          <p:spTgt spid="1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4" presetID="26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 tmFilter="0, 0; .2, .5; .8, .5; 1, 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6" dur="250" autoRev="1" fill="hold"/>
                                        <p:tgtEl>
                                          <p:spTgt spid="20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0" grpId="0" animBg="1"/>
      <p:bldP spid="79" grpId="0" animBg="1"/>
      <p:bldP spid="80" grpId="0" animBg="1"/>
      <p:bldP spid="81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207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 animBg="1"/>
      <p:bldP spid="106" grpId="0" animBg="1"/>
      <p:bldP spid="108" grpId="0" animBg="1"/>
      <p:bldP spid="110" grpId="0" animBg="1"/>
      <p:bldP spid="112" grpId="0" animBg="1"/>
      <p:bldP spid="114" grpId="0" animBg="1"/>
      <p:bldP spid="116" grpId="0"/>
      <p:bldP spid="117" grpId="0" animBg="1"/>
      <p:bldP spid="119" grpId="0" animBg="1"/>
      <p:bldP spid="121" grpId="0" animBg="1"/>
      <p:bldP spid="123" grpId="0" animBg="1"/>
      <p:bldP spid="125" grpId="0" animBg="1"/>
      <p:bldP spid="128" grpId="0"/>
      <p:bldP spid="2072" grpId="0"/>
      <p:bldP spid="2075" grpId="0"/>
      <p:bldP spid="2076" grpId="0"/>
      <p:bldP spid="2076" grpId="1"/>
      <p:bldP spid="1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8" y="548204"/>
            <a:ext cx="9144000" cy="564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0" y="485856"/>
            <a:ext cx="9144000" cy="566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218779" y="1006500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Jahazpur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7091" y="2158628"/>
            <a:ext cx="632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Kotri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2635" y="1359406"/>
            <a:ext cx="1074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Shahpura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34685" y="2190485"/>
            <a:ext cx="843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Banera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63247" y="2941424"/>
            <a:ext cx="996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Bhilwara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95038" y="2437368"/>
            <a:ext cx="899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Mandal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26491" y="3166740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Raipur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62595" y="3301464"/>
            <a:ext cx="8195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</a:rPr>
              <a:t>Sahara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2412" y="1737613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Asind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72977" y="1544072"/>
            <a:ext cx="760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Hurda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125089" y="2302644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20" name="Straight Connector 19"/>
          <p:cNvCxnSpPr>
            <a:stCxn id="19" idx="0"/>
          </p:cNvCxnSpPr>
          <p:nvPr/>
        </p:nvCxnSpPr>
        <p:spPr>
          <a:xfrm flipV="1">
            <a:off x="3199826" y="1789296"/>
            <a:ext cx="0" cy="5133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4637257" y="1911246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22" name="Straight Connector 21"/>
          <p:cNvCxnSpPr>
            <a:stCxn id="21" idx="0"/>
          </p:cNvCxnSpPr>
          <p:nvPr/>
        </p:nvCxnSpPr>
        <p:spPr>
          <a:xfrm flipV="1">
            <a:off x="4711994" y="1654572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5645369" y="1634247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24" name="Straight Connector 23"/>
          <p:cNvCxnSpPr>
            <a:stCxn id="23" idx="0"/>
          </p:cNvCxnSpPr>
          <p:nvPr/>
        </p:nvCxnSpPr>
        <p:spPr>
          <a:xfrm flipV="1">
            <a:off x="5720106" y="1377573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6005409" y="2714367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26" name="Straight Connector 25"/>
          <p:cNvCxnSpPr>
            <a:stCxn id="25" idx="0"/>
          </p:cNvCxnSpPr>
          <p:nvPr/>
        </p:nvCxnSpPr>
        <p:spPr>
          <a:xfrm flipV="1">
            <a:off x="6080146" y="2457693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5290787" y="3423414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7157537" y="2714367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29" name="Straight Connector 28"/>
          <p:cNvCxnSpPr>
            <a:stCxn id="28" idx="0"/>
          </p:cNvCxnSpPr>
          <p:nvPr/>
        </p:nvCxnSpPr>
        <p:spPr>
          <a:xfrm flipV="1">
            <a:off x="7232274" y="2457693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648561" y="2092059"/>
            <a:ext cx="1316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Mandalgarh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8196469" y="1818913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32" name="Straight Connector 31"/>
          <p:cNvCxnSpPr>
            <a:stCxn id="31" idx="0"/>
          </p:cNvCxnSpPr>
          <p:nvPr/>
        </p:nvCxnSpPr>
        <p:spPr>
          <a:xfrm flipV="1">
            <a:off x="8271206" y="1303824"/>
            <a:ext cx="0" cy="51508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3778619" y="3783454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2986531" y="3711446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3562595" y="3002399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1834403" y="2282319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37" name="Straight Connector 36"/>
          <p:cNvCxnSpPr>
            <a:stCxn id="36" idx="0"/>
          </p:cNvCxnSpPr>
          <p:nvPr/>
        </p:nvCxnSpPr>
        <p:spPr>
          <a:xfrm flipV="1">
            <a:off x="1909140" y="2025645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843172" y="934492"/>
            <a:ext cx="856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prstClr val="black"/>
                </a:solidFill>
              </a:rPr>
              <a:t>Bijoliya</a:t>
            </a:r>
            <a:endParaRPr lang="en-IN" dirty="0">
              <a:solidFill>
                <a:prstClr val="black"/>
              </a:solidFill>
            </a:endParaRPr>
          </a:p>
        </p:txBody>
      </p:sp>
      <p:sp>
        <p:nvSpPr>
          <p:cNvPr id="39" name="Oval 38"/>
          <p:cNvSpPr/>
          <p:nvPr/>
        </p:nvSpPr>
        <p:spPr>
          <a:xfrm>
            <a:off x="4565249" y="2673717"/>
            <a:ext cx="149474" cy="9233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cxnSp>
        <p:nvCxnSpPr>
          <p:cNvPr id="40" name="Straight Connector 39"/>
          <p:cNvCxnSpPr>
            <a:stCxn id="39" idx="0"/>
          </p:cNvCxnSpPr>
          <p:nvPr/>
        </p:nvCxnSpPr>
        <p:spPr>
          <a:xfrm flipV="1">
            <a:off x="4639986" y="2446660"/>
            <a:ext cx="5529" cy="22705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637332" y="2581384"/>
            <a:ext cx="0" cy="5133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5364088" y="3212976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3851920" y="3534098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3059832" y="3429000"/>
            <a:ext cx="0" cy="2566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333390" y="301190"/>
            <a:ext cx="4517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Recharge potential map based on CGWB data</a:t>
            </a:r>
            <a:endParaRPr lang="en-IN" b="1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917952" y="5726382"/>
            <a:ext cx="366357" cy="1896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1373897" y="260648"/>
            <a:ext cx="6231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Ground water flow and Recharge potential based on WMT data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869656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1" grpId="0" animBg="1"/>
      <p:bldP spid="23" grpId="0" animBg="1"/>
      <p:bldP spid="25" grpId="0" animBg="1"/>
      <p:bldP spid="27" grpId="0" animBg="1"/>
      <p:bldP spid="28" grpId="0" animBg="1"/>
      <p:bldP spid="30" grpId="0"/>
      <p:bldP spid="31" grpId="0" animBg="1"/>
      <p:bldP spid="33" grpId="0" animBg="1"/>
      <p:bldP spid="34" grpId="0" animBg="1"/>
      <p:bldP spid="35" grpId="0" animBg="1"/>
      <p:bldP spid="36" grpId="0" animBg="1"/>
      <p:bldP spid="38" grpId="0"/>
      <p:bldP spid="39" grpId="0" animBg="1"/>
      <p:bldP spid="4" grpId="0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60" y="169148"/>
            <a:ext cx="4694194" cy="289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80" y="3293367"/>
            <a:ext cx="4682834" cy="290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GIS-86\Desktop\cgwb_bhil_premon_20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106" y="61946"/>
            <a:ext cx="4309894" cy="3049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953" y="3175909"/>
            <a:ext cx="4297791" cy="301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8148" y="159376"/>
            <a:ext cx="37465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CGWB data wise water table of </a:t>
            </a:r>
            <a:r>
              <a:rPr lang="en-US" sz="1400" b="1" dirty="0" err="1" smtClean="0"/>
              <a:t>Bhilwara</a:t>
            </a:r>
            <a:r>
              <a:rPr lang="en-US" sz="1400" b="1" dirty="0" smtClean="0"/>
              <a:t> district</a:t>
            </a:r>
            <a:endParaRPr lang="en-IN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63380" y="3139479"/>
            <a:ext cx="36844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WMT data wise water table of </a:t>
            </a:r>
            <a:r>
              <a:rPr lang="en-US" sz="1400" b="1" dirty="0" err="1" smtClean="0"/>
              <a:t>Bhilwara</a:t>
            </a:r>
            <a:r>
              <a:rPr lang="en-US" sz="1400" b="1" dirty="0" smtClean="0"/>
              <a:t> district</a:t>
            </a:r>
            <a:endParaRPr lang="en-IN" sz="1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47768" y="6478743"/>
            <a:ext cx="77008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WMT data at a higher resolution showing local variation of ground water regime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0628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1168</Words>
  <Application>Microsoft Office PowerPoint</Application>
  <PresentationFormat>On-screen Show (4:3)</PresentationFormat>
  <Paragraphs>268</Paragraphs>
  <Slides>31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We 40 organizations together collected pre monsoon 2020 water level (12 states, 330 blocks and 17200+ wells)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 for Post monsoon</vt:lpstr>
      <vt:lpstr>Protocols</vt:lpstr>
      <vt:lpstr>PROCEDURE OF WELL MEASUREMENT</vt:lpstr>
      <vt:lpstr>PROCEDURE OF WELL MEASUREMENT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FES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CHG</dc:creator>
  <cp:lastModifiedBy>fes</cp:lastModifiedBy>
  <cp:revision>114</cp:revision>
  <dcterms:created xsi:type="dcterms:W3CDTF">2014-05-29T06:31:17Z</dcterms:created>
  <dcterms:modified xsi:type="dcterms:W3CDTF">2020-10-07T05:47:16Z</dcterms:modified>
</cp:coreProperties>
</file>